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5" r:id="rId6"/>
    <p:sldId id="267" r:id="rId7"/>
    <p:sldId id="269" r:id="rId8"/>
    <p:sldId id="270" r:id="rId9"/>
    <p:sldId id="271" r:id="rId10"/>
    <p:sldId id="273" r:id="rId11"/>
    <p:sldId id="274" r:id="rId12"/>
    <p:sldId id="275" r:id="rId13"/>
    <p:sldId id="277" r:id="rId14"/>
    <p:sldId id="278" r:id="rId15"/>
    <p:sldId id="279" r:id="rId16"/>
    <p:sldId id="281" r:id="rId17"/>
    <p:sldId id="283" r:id="rId18"/>
    <p:sldId id="285" r:id="rId19"/>
    <p:sldId id="287" r:id="rId20"/>
    <p:sldId id="307" r:id="rId21"/>
    <p:sldId id="291" r:id="rId22"/>
    <p:sldId id="297" r:id="rId23"/>
    <p:sldId id="298" r:id="rId24"/>
    <p:sldId id="299" r:id="rId25"/>
    <p:sldId id="301" r:id="rId26"/>
    <p:sldId id="306" r:id="rId27"/>
  </p:sldIdLst>
  <p:sldSz cx="12192000" cy="6858000"/>
  <p:notesSz cx="6858000" cy="9144000"/>
  <p:embeddedFontLst>
    <p:embeddedFont>
      <p:font typeface="Fira Sans Black" panose="020B0A03050000020004" pitchFamily="34" charset="0"/>
      <p:regular r:id="rId28"/>
      <p:bold r:id="rId29"/>
      <p:italic r:id="rId30"/>
      <p:boldItalic r:id="rId31"/>
    </p:embeddedFont>
    <p:embeddedFont>
      <p:font typeface="Poppins" pitchFamily="2" charset="77"/>
      <p:regular r:id="rId32"/>
      <p:bold r:id="rId33"/>
      <p:italic r:id="rId34"/>
      <p:boldItalic r:id="rId35"/>
    </p:embeddedFont>
    <p:embeddedFont>
      <p:font typeface="poppins-bold" panose="02000000000000000000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/>
    <p:restoredTop sz="94690"/>
  </p:normalViewPr>
  <p:slideViewPr>
    <p:cSldViewPr snapToGrid="0">
      <p:cViewPr varScale="1">
        <p:scale>
          <a:sx n="111" d="100"/>
          <a:sy n="111" d="100"/>
        </p:scale>
        <p:origin x="5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: 圆角 6"/>
          <p:cNvSpPr txBox="1"/>
          <p:nvPr/>
        </p:nvSpPr>
        <p:spPr>
          <a:xfrm>
            <a:off x="7155403" y="5071501"/>
            <a:ext cx="4277657" cy="1342633"/>
          </a:xfrm>
          <a:prstGeom prst="round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lumMod val="60000"/>
                  <a:lumOff val="40000"/>
                  <a:alpha val="46000"/>
                </a:schemeClr>
              </a:gs>
            </a:gsLst>
            <a:lin ang="135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126081" y="1517081"/>
            <a:ext cx="6008305" cy="23083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Fira Sans Black"/>
                <a:cs typeface="Times New Roman" panose="02020603050405020304" pitchFamily="18" charset="0"/>
              </a:rPr>
              <a:t>ENC²DB – Hybrid &amp; Adaptive Encrypted Query Processing Framework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54385" y="4903649"/>
            <a:ext cx="5029200" cy="1678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dirty="0">
                <a:ln w="1270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18: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HUỲNH QUỐC BỮU      – 240104026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NGUYỄN DUY KHÁNH  – 240104009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TRẦN HUY HOÀNG        – 240104033</a:t>
            </a:r>
            <a:endParaRPr kumimoji="1" lang="en-US" altLang="zh-CN" dirty="0">
              <a:ln w="1270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48271-24A2-FF9C-8808-68AD29A96192}"/>
              </a:ext>
            </a:extLst>
          </p:cNvPr>
          <p:cNvSpPr txBox="1"/>
          <p:nvPr/>
        </p:nvSpPr>
        <p:spPr>
          <a:xfrm>
            <a:off x="5869604" y="88900"/>
            <a:ext cx="6097712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buSzPts val="2800"/>
            </a:pPr>
            <a:r>
              <a:rPr kumimoji="1" lang="vi-VN" sz="1800" b="1" dirty="0">
                <a:ln w="12700">
                  <a:noFill/>
                </a:ln>
                <a:solidFill>
                  <a:schemeClr val="bg1"/>
                </a:solidFill>
                <a:latin typeface="Times New Roman (Headings)"/>
                <a:ea typeface="+mn-ea"/>
                <a:cs typeface="poppins-bold"/>
              </a:rPr>
              <a:t>ĐẠI HỌC QUỐC GIA THÀNH PHỐ HỒ CHÍ MINH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kumimoji="1" lang="vi-VN" sz="1800" b="1" dirty="0">
                <a:ln w="12700">
                  <a:noFill/>
                </a:ln>
                <a:solidFill>
                  <a:schemeClr val="bg1"/>
                </a:solidFill>
                <a:latin typeface="Times New Roman (Headings)"/>
                <a:ea typeface="+mn-ea"/>
                <a:cs typeface="poppins-bold"/>
              </a:rPr>
              <a:t>TRƯỜNG ĐẠI HỌC CÔNG NGHỆ THÔNG TIN</a:t>
            </a:r>
            <a:endParaRPr kumimoji="1" lang="en-US" sz="1800" b="1" dirty="0">
              <a:ln w="12700">
                <a:noFill/>
              </a:ln>
              <a:solidFill>
                <a:schemeClr val="bg1"/>
              </a:solidFill>
              <a:latin typeface="Times New Roman (Headings)"/>
              <a:ea typeface="+mn-ea"/>
              <a:cs typeface="poppins-bold"/>
            </a:endParaRPr>
          </a:p>
        </p:txBody>
      </p:sp>
      <p:pic>
        <p:nvPicPr>
          <p:cNvPr id="8" name="Google Shape;195;p1">
            <a:extLst>
              <a:ext uri="{FF2B5EF4-FFF2-40B4-BE49-F238E27FC236}">
                <a16:creationId xmlns:a16="http://schemas.microsoft.com/office/drawing/2014/main" id="{5BFB15F4-8C0C-8AD5-84D5-56AB5B7AA5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3858"/>
          <a:stretch/>
        </p:blipFill>
        <p:spPr>
          <a:xfrm>
            <a:off x="224684" y="248554"/>
            <a:ext cx="1729728" cy="1088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: 圆角 6">
            <a:extLst>
              <a:ext uri="{FF2B5EF4-FFF2-40B4-BE49-F238E27FC236}">
                <a16:creationId xmlns:a16="http://schemas.microsoft.com/office/drawing/2014/main" id="{26D1BC1B-82DA-6ECA-1C98-15EF42A8DEEC}"/>
              </a:ext>
            </a:extLst>
          </p:cNvPr>
          <p:cNvSpPr txBox="1"/>
          <p:nvPr/>
        </p:nvSpPr>
        <p:spPr>
          <a:xfrm>
            <a:off x="7155403" y="3998968"/>
            <a:ext cx="4277657" cy="636895"/>
          </a:xfrm>
          <a:prstGeom prst="round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lumMod val="60000"/>
                  <a:lumOff val="40000"/>
                  <a:alpha val="46000"/>
                </a:schemeClr>
              </a:gs>
            </a:gsLst>
            <a:lin ang="135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PGS NGUYỄN ĐÌNH THUÂN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-30767" y="11974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4880848" y="1843203"/>
            <a:ext cx="1132094" cy="1132094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231822" y="0"/>
                </a:moveTo>
                <a:lnTo>
                  <a:pt x="1390905" y="0"/>
                </a:lnTo>
                <a:lnTo>
                  <a:pt x="1390905" y="0"/>
                </a:lnTo>
                <a:lnTo>
                  <a:pt x="1390905" y="1159083"/>
                </a:lnTo>
                <a:cubicBezTo>
                  <a:pt x="1390905" y="1287115"/>
                  <a:pt x="1287115" y="1390905"/>
                  <a:pt x="1159083" y="1390905"/>
                </a:cubicBezTo>
                <a:lnTo>
                  <a:pt x="0" y="1390905"/>
                </a:lnTo>
                <a:lnTo>
                  <a:pt x="0" y="1390905"/>
                </a:lnTo>
                <a:lnTo>
                  <a:pt x="0" y="231822"/>
                </a:lnTo>
                <a:cubicBezTo>
                  <a:pt x="0" y="103790"/>
                  <a:pt x="103790" y="0"/>
                  <a:pt x="231822" y="0"/>
                </a:cubicBezTo>
                <a:close/>
              </a:path>
            </a:pathLst>
          </a:custGeom>
          <a:solidFill>
            <a:schemeClr val="accent2">
              <a:hueOff val="0"/>
              <a:satOff val="0"/>
              <a:lumOff val="0"/>
              <a:alphaOff val="0"/>
            </a:schemeClr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65234" y="1843203"/>
            <a:ext cx="1132094" cy="1132094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1390905" y="231822"/>
                </a:moveTo>
                <a:lnTo>
                  <a:pt x="1390905" y="1390905"/>
                </a:lnTo>
                <a:lnTo>
                  <a:pt x="1390905" y="1390905"/>
                </a:lnTo>
                <a:lnTo>
                  <a:pt x="231822" y="1390905"/>
                </a:lnTo>
                <a:cubicBezTo>
                  <a:pt x="103790" y="1390905"/>
                  <a:pt x="0" y="1287115"/>
                  <a:pt x="0" y="1159083"/>
                </a:cubicBezTo>
                <a:lnTo>
                  <a:pt x="0" y="0"/>
                </a:lnTo>
                <a:lnTo>
                  <a:pt x="0" y="0"/>
                </a:lnTo>
                <a:lnTo>
                  <a:pt x="1159083" y="0"/>
                </a:lnTo>
                <a:cubicBezTo>
                  <a:pt x="1287115" y="0"/>
                  <a:pt x="1390905" y="103790"/>
                  <a:pt x="1390905" y="231822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065233" y="3027588"/>
            <a:ext cx="1132095" cy="1132095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1159083" y="1390905"/>
                </a:moveTo>
                <a:lnTo>
                  <a:pt x="0" y="1390905"/>
                </a:lnTo>
                <a:lnTo>
                  <a:pt x="0" y="1390905"/>
                </a:lnTo>
                <a:lnTo>
                  <a:pt x="0" y="231822"/>
                </a:lnTo>
                <a:cubicBezTo>
                  <a:pt x="0" y="103790"/>
                  <a:pt x="103790" y="0"/>
                  <a:pt x="231822" y="0"/>
                </a:cubicBezTo>
                <a:lnTo>
                  <a:pt x="1390905" y="0"/>
                </a:lnTo>
                <a:lnTo>
                  <a:pt x="1390905" y="0"/>
                </a:lnTo>
                <a:lnTo>
                  <a:pt x="1390905" y="1159083"/>
                </a:lnTo>
                <a:cubicBezTo>
                  <a:pt x="1390905" y="1287115"/>
                  <a:pt x="1287115" y="1390905"/>
                  <a:pt x="1159083" y="1390905"/>
                </a:cubicBezTo>
                <a:close/>
              </a:path>
            </a:pathLst>
          </a:custGeom>
          <a:solidFill>
            <a:schemeClr val="accent2">
              <a:hueOff val="0"/>
              <a:satOff val="0"/>
              <a:lumOff val="0"/>
              <a:alphaOff val="0"/>
            </a:schemeClr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880848" y="3027589"/>
            <a:ext cx="1132094" cy="1132094"/>
          </a:xfrm>
          <a:custGeom>
            <a:avLst/>
            <a:gdLst>
              <a:gd name="connsiteX0" fmla="*/ 231822 w 1390905"/>
              <a:gd name="connsiteY0" fmla="*/ 0 h 1390905"/>
              <a:gd name="connsiteX1" fmla="*/ 1390905 w 1390905"/>
              <a:gd name="connsiteY1" fmla="*/ 0 h 1390905"/>
              <a:gd name="connsiteX2" fmla="*/ 1390905 w 1390905"/>
              <a:gd name="connsiteY2" fmla="*/ 0 h 1390905"/>
              <a:gd name="connsiteX3" fmla="*/ 1390905 w 1390905"/>
              <a:gd name="connsiteY3" fmla="*/ 1159083 h 1390905"/>
              <a:gd name="connsiteX4" fmla="*/ 1159083 w 1390905"/>
              <a:gd name="connsiteY4" fmla="*/ 1390905 h 1390905"/>
              <a:gd name="connsiteX5" fmla="*/ 0 w 1390905"/>
              <a:gd name="connsiteY5" fmla="*/ 1390905 h 1390905"/>
              <a:gd name="connsiteX6" fmla="*/ 0 w 1390905"/>
              <a:gd name="connsiteY6" fmla="*/ 1390905 h 1390905"/>
              <a:gd name="connsiteX7" fmla="*/ 0 w 1390905"/>
              <a:gd name="connsiteY7" fmla="*/ 231822 h 1390905"/>
              <a:gd name="connsiteX8" fmla="*/ 231822 w 1390905"/>
              <a:gd name="connsiteY8" fmla="*/ 0 h 1390905"/>
            </a:gdLst>
            <a:ahLst/>
            <a:cxnLst/>
            <a:rect l="l" t="t" r="r" b="b"/>
            <a:pathLst>
              <a:path w="1390905" h="1390905">
                <a:moveTo>
                  <a:pt x="0" y="1159083"/>
                </a:moveTo>
                <a:lnTo>
                  <a:pt x="0" y="0"/>
                </a:lnTo>
                <a:lnTo>
                  <a:pt x="0" y="0"/>
                </a:lnTo>
                <a:lnTo>
                  <a:pt x="1159083" y="0"/>
                </a:lnTo>
                <a:cubicBezTo>
                  <a:pt x="1287115" y="0"/>
                  <a:pt x="1390905" y="103790"/>
                  <a:pt x="1390905" y="231822"/>
                </a:cubicBezTo>
                <a:lnTo>
                  <a:pt x="1390905" y="1390905"/>
                </a:lnTo>
                <a:lnTo>
                  <a:pt x="1390905" y="1390905"/>
                </a:lnTo>
                <a:lnTo>
                  <a:pt x="231822" y="1390905"/>
                </a:lnTo>
                <a:cubicBezTo>
                  <a:pt x="103790" y="1390905"/>
                  <a:pt x="0" y="1287115"/>
                  <a:pt x="0" y="115908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274146" tIns="274146" rIns="274146" bIns="274146" rtlCol="0" anchor="ctr"/>
          <a:lstStyle/>
          <a:p>
            <a:pPr algn="ctr">
              <a:lnSpc>
                <a:spcPct val="9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298743" y="1966845"/>
            <a:ext cx="209327" cy="209327"/>
          </a:xfrm>
          <a:prstGeom prst="ellipse">
            <a:avLst/>
          </a:prstGeom>
          <a:solidFill>
            <a:schemeClr val="accent2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98743" y="3231647"/>
            <a:ext cx="209327" cy="20932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671230" y="2788415"/>
            <a:ext cx="209327" cy="20932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线条 1"/>
          <p:cNvCxnSpPr/>
          <p:nvPr/>
        </p:nvCxnSpPr>
        <p:spPr>
          <a:xfrm>
            <a:off x="663212" y="4680814"/>
            <a:ext cx="10852876" cy="0"/>
          </a:xfrm>
          <a:prstGeom prst="line">
            <a:avLst/>
          </a:prstGeom>
          <a:noFill/>
          <a:ln w="12700" cap="sq">
            <a:solidFill>
              <a:schemeClr val="bg1">
                <a:lumMod val="65000"/>
              </a:schemeClr>
            </a:solidFill>
            <a:prstDash val="sysDot"/>
            <a:miter/>
            <a:headEnd type="oval" w="med" len="med"/>
            <a:tailEnd type="oval"/>
          </a:ln>
        </p:spPr>
      </p:cxnSp>
      <p:sp>
        <p:nvSpPr>
          <p:cNvPr id="13" name="标题 1"/>
          <p:cNvSpPr txBox="1"/>
          <p:nvPr/>
        </p:nvSpPr>
        <p:spPr>
          <a:xfrm>
            <a:off x="5363160" y="2271740"/>
            <a:ext cx="322498" cy="34934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343511" y="3483656"/>
            <a:ext cx="355570" cy="3223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461220" y="3423550"/>
            <a:ext cx="340119" cy="340169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12855" y="2621084"/>
            <a:ext cx="3530553" cy="110240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Hỗ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trợ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index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trên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ciphertext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38131" y="1799108"/>
            <a:ext cx="3474113" cy="110240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Bảo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vệ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dữ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liệu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nhạy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cảm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44842" y="3093637"/>
            <a:ext cx="3474113" cy="110240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Dễ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tích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hợp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PostgreSQL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481059" y="2281780"/>
            <a:ext cx="349344" cy="32926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8 –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Tiềm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năng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ứng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dụng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37948" y="520672"/>
            <a:ext cx="2016568" cy="25041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: 圆角 10"/>
          <p:cNvSpPr txBox="1"/>
          <p:nvPr/>
        </p:nvSpPr>
        <p:spPr>
          <a:xfrm>
            <a:off x="1765300" y="1689100"/>
            <a:ext cx="3086100" cy="1905000"/>
          </a:xfrm>
          <a:prstGeom prst="roundRect">
            <a:avLst>
              <a:gd name="adj" fmla="val 10000"/>
            </a:avLst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lumMod val="60000"/>
                  <a:lumOff val="40000"/>
                  <a:alpha val="46000"/>
                </a:schemeClr>
              </a:gs>
            </a:gsLst>
            <a:lin ang="135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910769" y="3946070"/>
            <a:ext cx="4689931" cy="154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3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Nghiên</a:t>
            </a:r>
            <a:r>
              <a:rPr kumimoji="1" lang="en-US" altLang="zh-CN" sz="3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r>
              <a:rPr kumimoji="1" lang="en-US" altLang="zh-CN" sz="3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cứu</a:t>
            </a:r>
            <a:r>
              <a:rPr kumimoji="1" lang="en-US" altLang="zh-CN" sz="3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r>
              <a:rPr kumimoji="1" lang="en-US" altLang="zh-CN" sz="3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liên</a:t>
            </a:r>
            <a:r>
              <a:rPr kumimoji="1" lang="en-US" altLang="zh-CN" sz="3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r>
              <a:rPr kumimoji="1" lang="en-US" altLang="zh-CN" sz="3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quan</a:t>
            </a:r>
            <a:endParaRPr kumimoji="1" lang="zh-CN" altLang="en-US" dirty="0"/>
          </a:p>
        </p:txBody>
      </p:sp>
      <p:sp>
        <p:nvSpPr>
          <p:cNvPr id="6" name="文本框 8"/>
          <p:cNvSpPr txBox="1"/>
          <p:nvPr/>
        </p:nvSpPr>
        <p:spPr>
          <a:xfrm>
            <a:off x="1705859" y="1751393"/>
            <a:ext cx="3082041" cy="18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1500" dirty="0">
                <a:ln w="19050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Fira Sans Black"/>
                <a:ea typeface="Fira Sans Black"/>
                <a:cs typeface="Fira Sans Black"/>
              </a:rPr>
              <a:t> 03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32879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6750" y="2230416"/>
            <a:ext cx="2880000" cy="3744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65439" y="2761295"/>
            <a:ext cx="504000" cy="504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6750" y="2917618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5504" y="3632741"/>
            <a:ext cx="2579970" cy="1747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Homomorphic Encryption:</a:t>
            </a:r>
            <a:b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</a:b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(FHE/AHE/MHE)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656000" y="2230416"/>
            <a:ext cx="2880000" cy="3744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454689" y="2761295"/>
            <a:ext cx="504000" cy="504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16000" y="2917618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16000" y="3796174"/>
            <a:ext cx="2160000" cy="15838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PPE: </a:t>
            </a:r>
            <a:r>
              <a:rPr kumimoji="1" lang="en-US" altLang="zh-CN" sz="2000" dirty="0" err="1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Mã</a:t>
            </a:r>
            <a: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hóa</a:t>
            </a:r>
            <a: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bảo</a:t>
            </a:r>
            <a: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toàn</a:t>
            </a:r>
            <a: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thuộc</a:t>
            </a:r>
            <a: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tính</a:t>
            </a:r>
            <a: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 (ORE/OPE)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8638900" y="2230416"/>
            <a:ext cx="2880000" cy="3744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437589" y="2761295"/>
            <a:ext cx="504000" cy="504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98900" y="2917618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998900" y="3796174"/>
            <a:ext cx="2160000" cy="15838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vi-VN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Môi trường thực thi tin cậy – TEE </a:t>
            </a:r>
            <a: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(SGX, </a:t>
            </a:r>
            <a:r>
              <a:rPr kumimoji="1" lang="en-US" altLang="zh-CN" sz="2000" dirty="0" err="1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EnclaveDB</a:t>
            </a:r>
            <a:r>
              <a:rPr kumimoji="1" lang="en-US" altLang="zh-CN" sz="2000" dirty="0">
                <a:ln w="12700">
                  <a:noFill/>
                </a:ln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)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3715474" y="3555819"/>
            <a:ext cx="787500" cy="756000"/>
          </a:xfrm>
          <a:prstGeom prst="rightArrow">
            <a:avLst>
              <a:gd name="adj1" fmla="val 64800"/>
              <a:gd name="adj2" fmla="val 36770"/>
            </a:avLst>
          </a:prstGeom>
          <a:gradFill>
            <a:gsLst>
              <a:gs pos="10000">
                <a:schemeClr val="bg1">
                  <a:alpha val="0"/>
                </a:schemeClr>
              </a:gs>
              <a:gs pos="9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678767" y="3555819"/>
            <a:ext cx="787500" cy="756000"/>
          </a:xfrm>
          <a:prstGeom prst="rightArrow">
            <a:avLst>
              <a:gd name="adj1" fmla="val 64800"/>
              <a:gd name="adj2" fmla="val 36770"/>
            </a:avLst>
          </a:prstGeom>
          <a:gradFill>
            <a:gsLst>
              <a:gs pos="10000">
                <a:schemeClr val="bg1">
                  <a:alpha val="0"/>
                </a:schemeClr>
              </a:gs>
              <a:gs pos="9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9 –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Nghiên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cứu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liên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quan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293F75AD-69C1-D69F-B4EF-BA3748BED19D}"/>
              </a:ext>
            </a:extLst>
          </p:cNvPr>
          <p:cNvSpPr txBox="1"/>
          <p:nvPr/>
        </p:nvSpPr>
        <p:spPr>
          <a:xfrm>
            <a:off x="1163318" y="1068342"/>
            <a:ext cx="10355581" cy="7293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Các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nguyên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cứu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về</a:t>
            </a:r>
            <a:r>
              <a:rPr kumimoji="1" lang="en-US" altLang="zh-CN" sz="2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thuật</a:t>
            </a:r>
            <a:r>
              <a:rPr kumimoji="1" lang="en-US" altLang="zh-CN" sz="2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toán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mã</a:t>
            </a:r>
            <a:r>
              <a:rPr kumimoji="1" lang="en-US" altLang="zh-CN" sz="2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hoá</a:t>
            </a:r>
            <a:r>
              <a:rPr kumimoji="1" lang="en-US" altLang="zh-CN" sz="2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hỗ</a:t>
            </a:r>
            <a:r>
              <a:rPr kumimoji="1" lang="en-US" altLang="zh-CN" sz="2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trợ</a:t>
            </a:r>
            <a:r>
              <a:rPr kumimoji="1" lang="en-US" altLang="zh-CN" sz="2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truy</a:t>
            </a:r>
            <a:r>
              <a:rPr kumimoji="1" lang="en-US" altLang="zh-CN" sz="2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vấn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线条 1"/>
          <p:cNvCxnSpPr/>
          <p:nvPr/>
        </p:nvCxnSpPr>
        <p:spPr>
          <a:xfrm>
            <a:off x="5892800" y="5045819"/>
            <a:ext cx="4064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headEnd type="oval"/>
            <a:tailEnd type="oval"/>
          </a:ln>
        </p:spPr>
      </p:cxnSp>
      <p:sp>
        <p:nvSpPr>
          <p:cNvPr id="6" name="标题 1"/>
          <p:cNvSpPr txBox="1"/>
          <p:nvPr/>
        </p:nvSpPr>
        <p:spPr>
          <a:xfrm>
            <a:off x="1028941" y="2070768"/>
            <a:ext cx="2500653" cy="2783661"/>
          </a:xfrm>
          <a:prstGeom prst="round2DiagRect">
            <a:avLst>
              <a:gd name="adj1" fmla="val 29083"/>
              <a:gd name="adj2" fmla="val 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22921" y="2619732"/>
            <a:ext cx="1912692" cy="21422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Các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phương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pháp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PPE (OPE/ ORE)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có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thể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gây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rò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rỉ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dữ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liệu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803472" y="2371891"/>
            <a:ext cx="474393" cy="4743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19899" y="1255815"/>
            <a:ext cx="2500653" cy="3199839"/>
          </a:xfrm>
          <a:prstGeom prst="round2DiagRect">
            <a:avLst>
              <a:gd name="adj1" fmla="val 29083"/>
              <a:gd name="adj2" fmla="val 0"/>
            </a:avLst>
          </a:prstGeom>
          <a:solidFill>
            <a:schemeClr val="accent1">
              <a:alpha val="1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913878" y="1804780"/>
            <a:ext cx="2053399" cy="214739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dựa hoàn toàn vào TEE (EnclaveDB, Always Encrypted)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394430" y="1556939"/>
            <a:ext cx="474393" cy="4743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436326" y="2080219"/>
            <a:ext cx="2500653" cy="2783661"/>
          </a:xfrm>
          <a:prstGeom prst="round2DiagRect">
            <a:avLst>
              <a:gd name="adj1" fmla="val 29083"/>
              <a:gd name="adj2" fmla="val 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30306" y="2629183"/>
            <a:ext cx="1912692" cy="21549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FHE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tốn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quá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nhiều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chi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phí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tính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toán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210857" y="2381342"/>
            <a:ext cx="474393" cy="4743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00621" y="2429232"/>
            <a:ext cx="629992" cy="3642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310404" y="1622296"/>
            <a:ext cx="629992" cy="3642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32956" y="2438683"/>
            <a:ext cx="629992" cy="3642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22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10 –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Hạn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chế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phương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pháp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cũ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37948" y="520672"/>
            <a:ext cx="2016568" cy="25041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: 圆角 10"/>
          <p:cNvSpPr txBox="1"/>
          <p:nvPr/>
        </p:nvSpPr>
        <p:spPr>
          <a:xfrm>
            <a:off x="1765300" y="1689100"/>
            <a:ext cx="3086100" cy="1905000"/>
          </a:xfrm>
          <a:prstGeom prst="roundRect">
            <a:avLst>
              <a:gd name="adj" fmla="val 10000"/>
            </a:avLst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lumMod val="60000"/>
                  <a:lumOff val="40000"/>
                  <a:alpha val="46000"/>
                </a:schemeClr>
              </a:gs>
            </a:gsLst>
            <a:lin ang="135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910769" y="3946070"/>
            <a:ext cx="4689931" cy="154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Phương </a:t>
            </a:r>
            <a:r>
              <a:rPr kumimoji="1" lang="en-US" altLang="zh-CN" sz="4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pháp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1705859" y="1751393"/>
            <a:ext cx="3082041" cy="18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1500" dirty="0">
                <a:ln w="19050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Fira Sans Black"/>
                <a:ea typeface="Fira Sans Black"/>
                <a:cs typeface="Fira Sans Black"/>
              </a:rPr>
              <a:t>04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文本框 3"/>
          <p:cNvSpPr txBox="1"/>
          <p:nvPr/>
        </p:nvSpPr>
        <p:spPr>
          <a:xfrm>
            <a:off x="422245" y="842154"/>
            <a:ext cx="350264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11 – Phương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pháp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mô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phỏng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6B932B-15FF-5A5F-9B1F-80CFA9BB8A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887" y="435982"/>
            <a:ext cx="8145194" cy="5897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14068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8229516" y="-1"/>
            <a:ext cx="1576470" cy="282407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9441566" y="2017486"/>
            <a:ext cx="2090035" cy="4840514"/>
          </a:xfrm>
          <a:custGeom>
            <a:avLst/>
            <a:gdLst/>
            <a:ahLst/>
            <a:cxnLst/>
            <a:rect l="l" t="t" r="r" b="b"/>
            <a:pathLst>
              <a:path w="2090035" h="4840514">
                <a:moveTo>
                  <a:pt x="0" y="0"/>
                </a:moveTo>
                <a:lnTo>
                  <a:pt x="2090035" y="0"/>
                </a:lnTo>
                <a:lnTo>
                  <a:pt x="2090035" y="4840514"/>
                </a:lnTo>
                <a:lnTo>
                  <a:pt x="0" y="48405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60399" y="2312016"/>
            <a:ext cx="6975204" cy="1202232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3868615"/>
            <a:ext cx="6975204" cy="1083212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19989" y="2381554"/>
            <a:ext cx="6933170" cy="1036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Client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: Lưu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trữ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khoá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bí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mật</a:t>
            </a:r>
            <a:r>
              <a:rPr kumimoji="1" lang="en-US" altLang="zh-CN" sz="20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,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mã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hóa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/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giải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mã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dữ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liệu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, </a:t>
            </a:r>
            <a:b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</a:b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rewrite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truy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vấn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988479" y="4084156"/>
            <a:ext cx="6581886" cy="5269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Server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: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Sử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dung PostgreSQL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với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extension C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68020" y="1206500"/>
            <a:ext cx="6967583" cy="584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Mô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hình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gồm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3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phần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chính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: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8020" y="1947078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61625" y="1947079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55229" y="1947079"/>
            <a:ext cx="126854" cy="131412"/>
          </a:xfrm>
          <a:custGeom>
            <a:avLst/>
            <a:gdLst>
              <a:gd name="T0" fmla="*/ 7371 w 17675"/>
              <a:gd name="T1" fmla="*/ 1125 h 18310"/>
              <a:gd name="T2" fmla="*/ 5959 w 17675"/>
              <a:gd name="T3" fmla="*/ 593 h 18310"/>
              <a:gd name="T4" fmla="*/ 4735 w 17675"/>
              <a:gd name="T5" fmla="*/ 240 h 18310"/>
              <a:gd name="T6" fmla="*/ 3627 w 17675"/>
              <a:gd name="T7" fmla="*/ 54 h 18310"/>
              <a:gd name="T8" fmla="*/ 2806 w 17675"/>
              <a:gd name="T9" fmla="*/ 7 h 18310"/>
              <a:gd name="T10" fmla="*/ 2454 w 17675"/>
              <a:gd name="T11" fmla="*/ 85 h 18310"/>
              <a:gd name="T12" fmla="*/ 2132 w 17675"/>
              <a:gd name="T13" fmla="*/ 262 h 18310"/>
              <a:gd name="T14" fmla="*/ 1838 w 17675"/>
              <a:gd name="T15" fmla="*/ 533 h 18310"/>
              <a:gd name="T16" fmla="*/ 1454 w 17675"/>
              <a:gd name="T17" fmla="*/ 1111 h 18310"/>
              <a:gd name="T18" fmla="*/ 1261 w 17675"/>
              <a:gd name="T19" fmla="*/ 1545 h 18310"/>
              <a:gd name="T20" fmla="*/ 1008 w 17675"/>
              <a:gd name="T21" fmla="*/ 2315 h 18310"/>
              <a:gd name="T22" fmla="*/ 836 w 17675"/>
              <a:gd name="T23" fmla="*/ 2906 h 18310"/>
              <a:gd name="T24" fmla="*/ 683 w 17675"/>
              <a:gd name="T25" fmla="*/ 3519 h 18310"/>
              <a:gd name="T26" fmla="*/ 506 w 17675"/>
              <a:gd name="T27" fmla="*/ 4330 h 18310"/>
              <a:gd name="T28" fmla="*/ 356 w 17675"/>
              <a:gd name="T29" fmla="*/ 5177 h 18310"/>
              <a:gd name="T30" fmla="*/ 199 w 17675"/>
              <a:gd name="T31" fmla="*/ 6352 h 18310"/>
              <a:gd name="T32" fmla="*/ 65 w 17675"/>
              <a:gd name="T33" fmla="*/ 7805 h 18310"/>
              <a:gd name="T34" fmla="*/ 1 w 17675"/>
              <a:gd name="T35" fmla="*/ 9354 h 18310"/>
              <a:gd name="T36" fmla="*/ 54 w 17675"/>
              <a:gd name="T37" fmla="*/ 10490 h 18310"/>
              <a:gd name="T38" fmla="*/ 149 w 17675"/>
              <a:gd name="T39" fmla="*/ 11811 h 18310"/>
              <a:gd name="T40" fmla="*/ 298 w 17675"/>
              <a:gd name="T41" fmla="*/ 13066 h 18310"/>
              <a:gd name="T42" fmla="*/ 650 w 17675"/>
              <a:gd name="T43" fmla="*/ 14979 h 18310"/>
              <a:gd name="T44" fmla="*/ 991 w 17675"/>
              <a:gd name="T45" fmla="*/ 16266 h 18310"/>
              <a:gd name="T46" fmla="*/ 1332 w 17675"/>
              <a:gd name="T47" fmla="*/ 17156 h 18310"/>
              <a:gd name="T48" fmla="*/ 1598 w 17675"/>
              <a:gd name="T49" fmla="*/ 17614 h 18310"/>
              <a:gd name="T50" fmla="*/ 1917 w 17675"/>
              <a:gd name="T51" fmla="*/ 17970 h 18310"/>
              <a:gd name="T52" fmla="*/ 2349 w 17675"/>
              <a:gd name="T53" fmla="*/ 18232 h 18310"/>
              <a:gd name="T54" fmla="*/ 2745 w 17675"/>
              <a:gd name="T55" fmla="*/ 18309 h 18310"/>
              <a:gd name="T56" fmla="*/ 3384 w 17675"/>
              <a:gd name="T57" fmla="*/ 18287 h 18310"/>
              <a:gd name="T58" fmla="*/ 4157 w 17675"/>
              <a:gd name="T59" fmla="*/ 18192 h 18310"/>
              <a:gd name="T60" fmla="*/ 5006 w 17675"/>
              <a:gd name="T61" fmla="*/ 18009 h 18310"/>
              <a:gd name="T62" fmla="*/ 6483 w 17675"/>
              <a:gd name="T63" fmla="*/ 17544 h 18310"/>
              <a:gd name="T64" fmla="*/ 7200 w 17675"/>
              <a:gd name="T65" fmla="*/ 17277 h 18310"/>
              <a:gd name="T66" fmla="*/ 8295 w 17675"/>
              <a:gd name="T67" fmla="*/ 16841 h 18310"/>
              <a:gd name="T68" fmla="*/ 8872 w 17675"/>
              <a:gd name="T69" fmla="*/ 16605 h 18310"/>
              <a:gd name="T70" fmla="*/ 9346 w 17675"/>
              <a:gd name="T71" fmla="*/ 16391 h 18310"/>
              <a:gd name="T72" fmla="*/ 10057 w 17675"/>
              <a:gd name="T73" fmla="*/ 16048 h 18310"/>
              <a:gd name="T74" fmla="*/ 10903 w 17675"/>
              <a:gd name="T75" fmla="*/ 15584 h 18310"/>
              <a:gd name="T76" fmla="*/ 11867 w 17675"/>
              <a:gd name="T77" fmla="*/ 14997 h 18310"/>
              <a:gd name="T78" fmla="*/ 12590 w 17675"/>
              <a:gd name="T79" fmla="*/ 14528 h 18310"/>
              <a:gd name="T80" fmla="*/ 13212 w 17675"/>
              <a:gd name="T81" fmla="*/ 14088 h 18310"/>
              <a:gd name="T82" fmla="*/ 14481 w 17675"/>
              <a:gd name="T83" fmla="*/ 13112 h 18310"/>
              <a:gd name="T84" fmla="*/ 14802 w 17675"/>
              <a:gd name="T85" fmla="*/ 12854 h 18310"/>
              <a:gd name="T86" fmla="*/ 15451 w 17675"/>
              <a:gd name="T87" fmla="*/ 12291 h 18310"/>
              <a:gd name="T88" fmla="*/ 15927 w 17675"/>
              <a:gd name="T89" fmla="*/ 11853 h 18310"/>
              <a:gd name="T90" fmla="*/ 16443 w 17675"/>
              <a:gd name="T91" fmla="*/ 11335 h 18310"/>
              <a:gd name="T92" fmla="*/ 16856 w 17675"/>
              <a:gd name="T93" fmla="*/ 10896 h 18310"/>
              <a:gd name="T94" fmla="*/ 17295 w 17675"/>
              <a:gd name="T95" fmla="*/ 10296 h 18310"/>
              <a:gd name="T96" fmla="*/ 17543 w 17675"/>
              <a:gd name="T97" fmla="*/ 9805 h 18310"/>
              <a:gd name="T98" fmla="*/ 17675 w 17675"/>
              <a:gd name="T99" fmla="*/ 9283 h 18310"/>
              <a:gd name="T100" fmla="*/ 17609 w 17675"/>
              <a:gd name="T101" fmla="*/ 8895 h 18310"/>
              <a:gd name="T102" fmla="*/ 17328 w 17675"/>
              <a:gd name="T103" fmla="*/ 8254 h 18310"/>
              <a:gd name="T104" fmla="*/ 16958 w 17675"/>
              <a:gd name="T105" fmla="*/ 7727 h 18310"/>
              <a:gd name="T106" fmla="*/ 16207 w 17675"/>
              <a:gd name="T107" fmla="*/ 6899 h 18310"/>
              <a:gd name="T108" fmla="*/ 14144 w 17675"/>
              <a:gd name="T109" fmla="*/ 5052 h 18310"/>
              <a:gd name="T110" fmla="*/ 13172 w 17675"/>
              <a:gd name="T111" fmla="*/ 4299 h 18310"/>
              <a:gd name="T112" fmla="*/ 12177 w 17675"/>
              <a:gd name="T113" fmla="*/ 3589 h 18310"/>
              <a:gd name="T114" fmla="*/ 11125 w 17675"/>
              <a:gd name="T115" fmla="*/ 2920 h 18310"/>
              <a:gd name="T116" fmla="*/ 10015 w 17675"/>
              <a:gd name="T117" fmla="*/ 2305 h 18310"/>
              <a:gd name="T118" fmla="*/ 9091 w 17675"/>
              <a:gd name="T119" fmla="*/ 1855 h 18310"/>
              <a:gd name="T120" fmla="*/ 8300 w 17675"/>
              <a:gd name="T121" fmla="*/ 1511 h 18310"/>
            </a:gdLst>
            <a:ahLst/>
            <a:cxnLst/>
            <a:rect l="0" t="0" r="r" b="b"/>
            <a:pathLst>
              <a:path w="17675" h="18310">
                <a:moveTo>
                  <a:pt x="8078" y="1426"/>
                </a:moveTo>
                <a:lnTo>
                  <a:pt x="8047" y="1409"/>
                </a:lnTo>
                <a:lnTo>
                  <a:pt x="8014" y="1392"/>
                </a:lnTo>
                <a:lnTo>
                  <a:pt x="7978" y="1376"/>
                </a:lnTo>
                <a:lnTo>
                  <a:pt x="7940" y="1360"/>
                </a:lnTo>
                <a:lnTo>
                  <a:pt x="7901" y="1345"/>
                </a:lnTo>
                <a:lnTo>
                  <a:pt x="7862" y="1330"/>
                </a:lnTo>
                <a:lnTo>
                  <a:pt x="7825" y="1315"/>
                </a:lnTo>
                <a:lnTo>
                  <a:pt x="7791" y="1301"/>
                </a:lnTo>
                <a:lnTo>
                  <a:pt x="7583" y="1213"/>
                </a:lnTo>
                <a:lnTo>
                  <a:pt x="7371" y="1125"/>
                </a:lnTo>
                <a:lnTo>
                  <a:pt x="7158" y="1038"/>
                </a:lnTo>
                <a:lnTo>
                  <a:pt x="6943" y="953"/>
                </a:lnTo>
                <a:lnTo>
                  <a:pt x="6836" y="911"/>
                </a:lnTo>
                <a:lnTo>
                  <a:pt x="6727" y="869"/>
                </a:lnTo>
                <a:lnTo>
                  <a:pt x="6618" y="827"/>
                </a:lnTo>
                <a:lnTo>
                  <a:pt x="6508" y="787"/>
                </a:lnTo>
                <a:lnTo>
                  <a:pt x="6400" y="747"/>
                </a:lnTo>
                <a:lnTo>
                  <a:pt x="6290" y="707"/>
                </a:lnTo>
                <a:lnTo>
                  <a:pt x="6180" y="668"/>
                </a:lnTo>
                <a:lnTo>
                  <a:pt x="6070" y="631"/>
                </a:lnTo>
                <a:lnTo>
                  <a:pt x="5959" y="593"/>
                </a:lnTo>
                <a:lnTo>
                  <a:pt x="5848" y="556"/>
                </a:lnTo>
                <a:lnTo>
                  <a:pt x="5737" y="521"/>
                </a:lnTo>
                <a:lnTo>
                  <a:pt x="5626" y="485"/>
                </a:lnTo>
                <a:lnTo>
                  <a:pt x="5515" y="451"/>
                </a:lnTo>
                <a:lnTo>
                  <a:pt x="5404" y="418"/>
                </a:lnTo>
                <a:lnTo>
                  <a:pt x="5292" y="386"/>
                </a:lnTo>
                <a:lnTo>
                  <a:pt x="5181" y="355"/>
                </a:lnTo>
                <a:lnTo>
                  <a:pt x="5069" y="324"/>
                </a:lnTo>
                <a:lnTo>
                  <a:pt x="4958" y="295"/>
                </a:lnTo>
                <a:lnTo>
                  <a:pt x="4846" y="267"/>
                </a:lnTo>
                <a:lnTo>
                  <a:pt x="4735" y="240"/>
                </a:lnTo>
                <a:lnTo>
                  <a:pt x="4623" y="215"/>
                </a:lnTo>
                <a:lnTo>
                  <a:pt x="4511" y="191"/>
                </a:lnTo>
                <a:lnTo>
                  <a:pt x="4400" y="168"/>
                </a:lnTo>
                <a:lnTo>
                  <a:pt x="4287" y="146"/>
                </a:lnTo>
                <a:lnTo>
                  <a:pt x="4234" y="136"/>
                </a:lnTo>
                <a:lnTo>
                  <a:pt x="4162" y="125"/>
                </a:lnTo>
                <a:lnTo>
                  <a:pt x="4075" y="112"/>
                </a:lnTo>
                <a:lnTo>
                  <a:pt x="3975" y="98"/>
                </a:lnTo>
                <a:lnTo>
                  <a:pt x="3865" y="84"/>
                </a:lnTo>
                <a:lnTo>
                  <a:pt x="3749" y="69"/>
                </a:lnTo>
                <a:lnTo>
                  <a:pt x="3627" y="54"/>
                </a:lnTo>
                <a:lnTo>
                  <a:pt x="3504" y="40"/>
                </a:lnTo>
                <a:lnTo>
                  <a:pt x="3381" y="27"/>
                </a:lnTo>
                <a:lnTo>
                  <a:pt x="3262" y="17"/>
                </a:lnTo>
                <a:lnTo>
                  <a:pt x="3148" y="8"/>
                </a:lnTo>
                <a:lnTo>
                  <a:pt x="3043" y="2"/>
                </a:lnTo>
                <a:lnTo>
                  <a:pt x="2994" y="1"/>
                </a:lnTo>
                <a:lnTo>
                  <a:pt x="2949" y="0"/>
                </a:lnTo>
                <a:lnTo>
                  <a:pt x="2908" y="0"/>
                </a:lnTo>
                <a:lnTo>
                  <a:pt x="2869" y="1"/>
                </a:lnTo>
                <a:lnTo>
                  <a:pt x="2834" y="3"/>
                </a:lnTo>
                <a:lnTo>
                  <a:pt x="2806" y="7"/>
                </a:lnTo>
                <a:lnTo>
                  <a:pt x="2780" y="11"/>
                </a:lnTo>
                <a:lnTo>
                  <a:pt x="2761" y="17"/>
                </a:lnTo>
                <a:lnTo>
                  <a:pt x="2724" y="19"/>
                </a:lnTo>
                <a:lnTo>
                  <a:pt x="2689" y="24"/>
                </a:lnTo>
                <a:lnTo>
                  <a:pt x="2655" y="29"/>
                </a:lnTo>
                <a:lnTo>
                  <a:pt x="2620" y="35"/>
                </a:lnTo>
                <a:lnTo>
                  <a:pt x="2586" y="43"/>
                </a:lnTo>
                <a:lnTo>
                  <a:pt x="2552" y="53"/>
                </a:lnTo>
                <a:lnTo>
                  <a:pt x="2518" y="63"/>
                </a:lnTo>
                <a:lnTo>
                  <a:pt x="2486" y="73"/>
                </a:lnTo>
                <a:lnTo>
                  <a:pt x="2454" y="85"/>
                </a:lnTo>
                <a:lnTo>
                  <a:pt x="2423" y="97"/>
                </a:lnTo>
                <a:lnTo>
                  <a:pt x="2393" y="111"/>
                </a:lnTo>
                <a:lnTo>
                  <a:pt x="2363" y="125"/>
                </a:lnTo>
                <a:lnTo>
                  <a:pt x="2333" y="138"/>
                </a:lnTo>
                <a:lnTo>
                  <a:pt x="2306" y="153"/>
                </a:lnTo>
                <a:lnTo>
                  <a:pt x="2278" y="169"/>
                </a:lnTo>
                <a:lnTo>
                  <a:pt x="2252" y="184"/>
                </a:lnTo>
                <a:lnTo>
                  <a:pt x="2218" y="205"/>
                </a:lnTo>
                <a:lnTo>
                  <a:pt x="2187" y="224"/>
                </a:lnTo>
                <a:lnTo>
                  <a:pt x="2158" y="244"/>
                </a:lnTo>
                <a:lnTo>
                  <a:pt x="2132" y="262"/>
                </a:lnTo>
                <a:lnTo>
                  <a:pt x="2108" y="280"/>
                </a:lnTo>
                <a:lnTo>
                  <a:pt x="2086" y="298"/>
                </a:lnTo>
                <a:lnTo>
                  <a:pt x="2065" y="315"/>
                </a:lnTo>
                <a:lnTo>
                  <a:pt x="2046" y="332"/>
                </a:lnTo>
                <a:lnTo>
                  <a:pt x="2007" y="367"/>
                </a:lnTo>
                <a:lnTo>
                  <a:pt x="1968" y="405"/>
                </a:lnTo>
                <a:lnTo>
                  <a:pt x="1927" y="446"/>
                </a:lnTo>
                <a:lnTo>
                  <a:pt x="1878" y="491"/>
                </a:lnTo>
                <a:lnTo>
                  <a:pt x="1866" y="504"/>
                </a:lnTo>
                <a:lnTo>
                  <a:pt x="1853" y="517"/>
                </a:lnTo>
                <a:lnTo>
                  <a:pt x="1838" y="533"/>
                </a:lnTo>
                <a:lnTo>
                  <a:pt x="1823" y="550"/>
                </a:lnTo>
                <a:lnTo>
                  <a:pt x="1790" y="592"/>
                </a:lnTo>
                <a:lnTo>
                  <a:pt x="1754" y="637"/>
                </a:lnTo>
                <a:lnTo>
                  <a:pt x="1717" y="689"/>
                </a:lnTo>
                <a:lnTo>
                  <a:pt x="1679" y="744"/>
                </a:lnTo>
                <a:lnTo>
                  <a:pt x="1639" y="802"/>
                </a:lnTo>
                <a:lnTo>
                  <a:pt x="1600" y="863"/>
                </a:lnTo>
                <a:lnTo>
                  <a:pt x="1561" y="926"/>
                </a:lnTo>
                <a:lnTo>
                  <a:pt x="1524" y="988"/>
                </a:lnTo>
                <a:lnTo>
                  <a:pt x="1488" y="1051"/>
                </a:lnTo>
                <a:lnTo>
                  <a:pt x="1454" y="1111"/>
                </a:lnTo>
                <a:lnTo>
                  <a:pt x="1425" y="1170"/>
                </a:lnTo>
                <a:lnTo>
                  <a:pt x="1398" y="1226"/>
                </a:lnTo>
                <a:lnTo>
                  <a:pt x="1387" y="1252"/>
                </a:lnTo>
                <a:lnTo>
                  <a:pt x="1377" y="1277"/>
                </a:lnTo>
                <a:lnTo>
                  <a:pt x="1367" y="1301"/>
                </a:lnTo>
                <a:lnTo>
                  <a:pt x="1359" y="1323"/>
                </a:lnTo>
                <a:lnTo>
                  <a:pt x="1340" y="1362"/>
                </a:lnTo>
                <a:lnTo>
                  <a:pt x="1320" y="1404"/>
                </a:lnTo>
                <a:lnTo>
                  <a:pt x="1300" y="1449"/>
                </a:lnTo>
                <a:lnTo>
                  <a:pt x="1280" y="1496"/>
                </a:lnTo>
                <a:lnTo>
                  <a:pt x="1261" y="1545"/>
                </a:lnTo>
                <a:lnTo>
                  <a:pt x="1241" y="1596"/>
                </a:lnTo>
                <a:lnTo>
                  <a:pt x="1222" y="1648"/>
                </a:lnTo>
                <a:lnTo>
                  <a:pt x="1204" y="1702"/>
                </a:lnTo>
                <a:lnTo>
                  <a:pt x="1167" y="1808"/>
                </a:lnTo>
                <a:lnTo>
                  <a:pt x="1133" y="1915"/>
                </a:lnTo>
                <a:lnTo>
                  <a:pt x="1101" y="2016"/>
                </a:lnTo>
                <a:lnTo>
                  <a:pt x="1071" y="2110"/>
                </a:lnTo>
                <a:lnTo>
                  <a:pt x="1055" y="2162"/>
                </a:lnTo>
                <a:lnTo>
                  <a:pt x="1039" y="2213"/>
                </a:lnTo>
                <a:lnTo>
                  <a:pt x="1023" y="2264"/>
                </a:lnTo>
                <a:lnTo>
                  <a:pt x="1008" y="2315"/>
                </a:lnTo>
                <a:lnTo>
                  <a:pt x="992" y="2367"/>
                </a:lnTo>
                <a:lnTo>
                  <a:pt x="976" y="2418"/>
                </a:lnTo>
                <a:lnTo>
                  <a:pt x="960" y="2471"/>
                </a:lnTo>
                <a:lnTo>
                  <a:pt x="944" y="2523"/>
                </a:lnTo>
                <a:lnTo>
                  <a:pt x="929" y="2573"/>
                </a:lnTo>
                <a:lnTo>
                  <a:pt x="913" y="2626"/>
                </a:lnTo>
                <a:lnTo>
                  <a:pt x="896" y="2682"/>
                </a:lnTo>
                <a:lnTo>
                  <a:pt x="880" y="2740"/>
                </a:lnTo>
                <a:lnTo>
                  <a:pt x="864" y="2797"/>
                </a:lnTo>
                <a:lnTo>
                  <a:pt x="849" y="2852"/>
                </a:lnTo>
                <a:lnTo>
                  <a:pt x="836" y="2906"/>
                </a:lnTo>
                <a:lnTo>
                  <a:pt x="827" y="2955"/>
                </a:lnTo>
                <a:lnTo>
                  <a:pt x="818" y="2977"/>
                </a:lnTo>
                <a:lnTo>
                  <a:pt x="809" y="3003"/>
                </a:lnTo>
                <a:lnTo>
                  <a:pt x="800" y="3033"/>
                </a:lnTo>
                <a:lnTo>
                  <a:pt x="790" y="3067"/>
                </a:lnTo>
                <a:lnTo>
                  <a:pt x="770" y="3142"/>
                </a:lnTo>
                <a:lnTo>
                  <a:pt x="749" y="3225"/>
                </a:lnTo>
                <a:lnTo>
                  <a:pt x="730" y="3310"/>
                </a:lnTo>
                <a:lnTo>
                  <a:pt x="712" y="3390"/>
                </a:lnTo>
                <a:lnTo>
                  <a:pt x="696" y="3461"/>
                </a:lnTo>
                <a:lnTo>
                  <a:pt x="683" y="3519"/>
                </a:lnTo>
                <a:lnTo>
                  <a:pt x="666" y="3593"/>
                </a:lnTo>
                <a:lnTo>
                  <a:pt x="649" y="3667"/>
                </a:lnTo>
                <a:lnTo>
                  <a:pt x="633" y="3740"/>
                </a:lnTo>
                <a:lnTo>
                  <a:pt x="617" y="3813"/>
                </a:lnTo>
                <a:lnTo>
                  <a:pt x="601" y="3886"/>
                </a:lnTo>
                <a:lnTo>
                  <a:pt x="585" y="3960"/>
                </a:lnTo>
                <a:lnTo>
                  <a:pt x="569" y="4033"/>
                </a:lnTo>
                <a:lnTo>
                  <a:pt x="553" y="4108"/>
                </a:lnTo>
                <a:lnTo>
                  <a:pt x="537" y="4182"/>
                </a:lnTo>
                <a:lnTo>
                  <a:pt x="522" y="4256"/>
                </a:lnTo>
                <a:lnTo>
                  <a:pt x="506" y="4330"/>
                </a:lnTo>
                <a:lnTo>
                  <a:pt x="491" y="4406"/>
                </a:lnTo>
                <a:lnTo>
                  <a:pt x="476" y="4483"/>
                </a:lnTo>
                <a:lnTo>
                  <a:pt x="461" y="4559"/>
                </a:lnTo>
                <a:lnTo>
                  <a:pt x="447" y="4636"/>
                </a:lnTo>
                <a:lnTo>
                  <a:pt x="433" y="4714"/>
                </a:lnTo>
                <a:lnTo>
                  <a:pt x="419" y="4791"/>
                </a:lnTo>
                <a:lnTo>
                  <a:pt x="405" y="4868"/>
                </a:lnTo>
                <a:lnTo>
                  <a:pt x="392" y="4946"/>
                </a:lnTo>
                <a:lnTo>
                  <a:pt x="380" y="5024"/>
                </a:lnTo>
                <a:lnTo>
                  <a:pt x="367" y="5100"/>
                </a:lnTo>
                <a:lnTo>
                  <a:pt x="356" y="5177"/>
                </a:lnTo>
                <a:lnTo>
                  <a:pt x="346" y="5253"/>
                </a:lnTo>
                <a:lnTo>
                  <a:pt x="335" y="5328"/>
                </a:lnTo>
                <a:lnTo>
                  <a:pt x="320" y="5442"/>
                </a:lnTo>
                <a:lnTo>
                  <a:pt x="304" y="5555"/>
                </a:lnTo>
                <a:lnTo>
                  <a:pt x="289" y="5668"/>
                </a:lnTo>
                <a:lnTo>
                  <a:pt x="275" y="5781"/>
                </a:lnTo>
                <a:lnTo>
                  <a:pt x="259" y="5896"/>
                </a:lnTo>
                <a:lnTo>
                  <a:pt x="244" y="6009"/>
                </a:lnTo>
                <a:lnTo>
                  <a:pt x="229" y="6124"/>
                </a:lnTo>
                <a:lnTo>
                  <a:pt x="214" y="6238"/>
                </a:lnTo>
                <a:lnTo>
                  <a:pt x="199" y="6352"/>
                </a:lnTo>
                <a:lnTo>
                  <a:pt x="185" y="6467"/>
                </a:lnTo>
                <a:lnTo>
                  <a:pt x="173" y="6581"/>
                </a:lnTo>
                <a:lnTo>
                  <a:pt x="160" y="6697"/>
                </a:lnTo>
                <a:lnTo>
                  <a:pt x="148" y="6811"/>
                </a:lnTo>
                <a:lnTo>
                  <a:pt x="137" y="6927"/>
                </a:lnTo>
                <a:lnTo>
                  <a:pt x="127" y="7042"/>
                </a:lnTo>
                <a:lnTo>
                  <a:pt x="119" y="7158"/>
                </a:lnTo>
                <a:lnTo>
                  <a:pt x="105" y="7319"/>
                </a:lnTo>
                <a:lnTo>
                  <a:pt x="92" y="7481"/>
                </a:lnTo>
                <a:lnTo>
                  <a:pt x="79" y="7643"/>
                </a:lnTo>
                <a:lnTo>
                  <a:pt x="65" y="7805"/>
                </a:lnTo>
                <a:lnTo>
                  <a:pt x="54" y="7967"/>
                </a:lnTo>
                <a:lnTo>
                  <a:pt x="42" y="8130"/>
                </a:lnTo>
                <a:lnTo>
                  <a:pt x="31" y="8293"/>
                </a:lnTo>
                <a:lnTo>
                  <a:pt x="22" y="8456"/>
                </a:lnTo>
                <a:lnTo>
                  <a:pt x="14" y="8619"/>
                </a:lnTo>
                <a:lnTo>
                  <a:pt x="8" y="8782"/>
                </a:lnTo>
                <a:lnTo>
                  <a:pt x="3" y="8946"/>
                </a:lnTo>
                <a:lnTo>
                  <a:pt x="0" y="9109"/>
                </a:lnTo>
                <a:lnTo>
                  <a:pt x="0" y="9190"/>
                </a:lnTo>
                <a:lnTo>
                  <a:pt x="0" y="9273"/>
                </a:lnTo>
                <a:lnTo>
                  <a:pt x="1" y="9354"/>
                </a:lnTo>
                <a:lnTo>
                  <a:pt x="2" y="9437"/>
                </a:lnTo>
                <a:lnTo>
                  <a:pt x="3" y="9518"/>
                </a:lnTo>
                <a:lnTo>
                  <a:pt x="7" y="9599"/>
                </a:lnTo>
                <a:lnTo>
                  <a:pt x="10" y="9681"/>
                </a:lnTo>
                <a:lnTo>
                  <a:pt x="14" y="9763"/>
                </a:lnTo>
                <a:lnTo>
                  <a:pt x="21" y="9885"/>
                </a:lnTo>
                <a:lnTo>
                  <a:pt x="27" y="10006"/>
                </a:lnTo>
                <a:lnTo>
                  <a:pt x="34" y="10128"/>
                </a:lnTo>
                <a:lnTo>
                  <a:pt x="41" y="10249"/>
                </a:lnTo>
                <a:lnTo>
                  <a:pt x="47" y="10369"/>
                </a:lnTo>
                <a:lnTo>
                  <a:pt x="54" y="10490"/>
                </a:lnTo>
                <a:lnTo>
                  <a:pt x="61" y="10611"/>
                </a:lnTo>
                <a:lnTo>
                  <a:pt x="68" y="10731"/>
                </a:lnTo>
                <a:lnTo>
                  <a:pt x="74" y="10851"/>
                </a:lnTo>
                <a:lnTo>
                  <a:pt x="82" y="10971"/>
                </a:lnTo>
                <a:lnTo>
                  <a:pt x="90" y="11091"/>
                </a:lnTo>
                <a:lnTo>
                  <a:pt x="98" y="11213"/>
                </a:lnTo>
                <a:lnTo>
                  <a:pt x="108" y="11333"/>
                </a:lnTo>
                <a:lnTo>
                  <a:pt x="117" y="11454"/>
                </a:lnTo>
                <a:lnTo>
                  <a:pt x="127" y="11575"/>
                </a:lnTo>
                <a:lnTo>
                  <a:pt x="138" y="11697"/>
                </a:lnTo>
                <a:lnTo>
                  <a:pt x="149" y="11811"/>
                </a:lnTo>
                <a:lnTo>
                  <a:pt x="160" y="11926"/>
                </a:lnTo>
                <a:lnTo>
                  <a:pt x="172" y="12040"/>
                </a:lnTo>
                <a:lnTo>
                  <a:pt x="184" y="12154"/>
                </a:lnTo>
                <a:lnTo>
                  <a:pt x="197" y="12269"/>
                </a:lnTo>
                <a:lnTo>
                  <a:pt x="209" y="12383"/>
                </a:lnTo>
                <a:lnTo>
                  <a:pt x="223" y="12498"/>
                </a:lnTo>
                <a:lnTo>
                  <a:pt x="237" y="12611"/>
                </a:lnTo>
                <a:lnTo>
                  <a:pt x="252" y="12725"/>
                </a:lnTo>
                <a:lnTo>
                  <a:pt x="267" y="12839"/>
                </a:lnTo>
                <a:lnTo>
                  <a:pt x="281" y="12953"/>
                </a:lnTo>
                <a:lnTo>
                  <a:pt x="298" y="13066"/>
                </a:lnTo>
                <a:lnTo>
                  <a:pt x="314" y="13180"/>
                </a:lnTo>
                <a:lnTo>
                  <a:pt x="331" y="13293"/>
                </a:lnTo>
                <a:lnTo>
                  <a:pt x="349" y="13406"/>
                </a:lnTo>
                <a:lnTo>
                  <a:pt x="366" y="13519"/>
                </a:lnTo>
                <a:lnTo>
                  <a:pt x="398" y="13707"/>
                </a:lnTo>
                <a:lnTo>
                  <a:pt x="433" y="13905"/>
                </a:lnTo>
                <a:lnTo>
                  <a:pt x="470" y="14110"/>
                </a:lnTo>
                <a:lnTo>
                  <a:pt x="511" y="14322"/>
                </a:lnTo>
                <a:lnTo>
                  <a:pt x="555" y="14538"/>
                </a:lnTo>
                <a:lnTo>
                  <a:pt x="602" y="14757"/>
                </a:lnTo>
                <a:lnTo>
                  <a:pt x="650" y="14979"/>
                </a:lnTo>
                <a:lnTo>
                  <a:pt x="701" y="15200"/>
                </a:lnTo>
                <a:lnTo>
                  <a:pt x="729" y="15311"/>
                </a:lnTo>
                <a:lnTo>
                  <a:pt x="755" y="15420"/>
                </a:lnTo>
                <a:lnTo>
                  <a:pt x="784" y="15530"/>
                </a:lnTo>
                <a:lnTo>
                  <a:pt x="811" y="15639"/>
                </a:lnTo>
                <a:lnTo>
                  <a:pt x="840" y="15747"/>
                </a:lnTo>
                <a:lnTo>
                  <a:pt x="870" y="15854"/>
                </a:lnTo>
                <a:lnTo>
                  <a:pt x="899" y="15959"/>
                </a:lnTo>
                <a:lnTo>
                  <a:pt x="929" y="16064"/>
                </a:lnTo>
                <a:lnTo>
                  <a:pt x="960" y="16165"/>
                </a:lnTo>
                <a:lnTo>
                  <a:pt x="991" y="16266"/>
                </a:lnTo>
                <a:lnTo>
                  <a:pt x="1022" y="16365"/>
                </a:lnTo>
                <a:lnTo>
                  <a:pt x="1054" y="16461"/>
                </a:lnTo>
                <a:lnTo>
                  <a:pt x="1086" y="16556"/>
                </a:lnTo>
                <a:lnTo>
                  <a:pt x="1119" y="16646"/>
                </a:lnTo>
                <a:lnTo>
                  <a:pt x="1152" y="16735"/>
                </a:lnTo>
                <a:lnTo>
                  <a:pt x="1185" y="16821"/>
                </a:lnTo>
                <a:lnTo>
                  <a:pt x="1225" y="16920"/>
                </a:lnTo>
                <a:lnTo>
                  <a:pt x="1267" y="17017"/>
                </a:lnTo>
                <a:lnTo>
                  <a:pt x="1288" y="17064"/>
                </a:lnTo>
                <a:lnTo>
                  <a:pt x="1310" y="17111"/>
                </a:lnTo>
                <a:lnTo>
                  <a:pt x="1332" y="17156"/>
                </a:lnTo>
                <a:lnTo>
                  <a:pt x="1354" y="17202"/>
                </a:lnTo>
                <a:lnTo>
                  <a:pt x="1377" y="17247"/>
                </a:lnTo>
                <a:lnTo>
                  <a:pt x="1399" y="17290"/>
                </a:lnTo>
                <a:lnTo>
                  <a:pt x="1423" y="17334"/>
                </a:lnTo>
                <a:lnTo>
                  <a:pt x="1447" y="17376"/>
                </a:lnTo>
                <a:lnTo>
                  <a:pt x="1471" y="17417"/>
                </a:lnTo>
                <a:lnTo>
                  <a:pt x="1496" y="17459"/>
                </a:lnTo>
                <a:lnTo>
                  <a:pt x="1521" y="17499"/>
                </a:lnTo>
                <a:lnTo>
                  <a:pt x="1546" y="17538"/>
                </a:lnTo>
                <a:lnTo>
                  <a:pt x="1572" y="17576"/>
                </a:lnTo>
                <a:lnTo>
                  <a:pt x="1598" y="17614"/>
                </a:lnTo>
                <a:lnTo>
                  <a:pt x="1625" y="17651"/>
                </a:lnTo>
                <a:lnTo>
                  <a:pt x="1652" y="17687"/>
                </a:lnTo>
                <a:lnTo>
                  <a:pt x="1680" y="17722"/>
                </a:lnTo>
                <a:lnTo>
                  <a:pt x="1707" y="17756"/>
                </a:lnTo>
                <a:lnTo>
                  <a:pt x="1736" y="17789"/>
                </a:lnTo>
                <a:lnTo>
                  <a:pt x="1764" y="17822"/>
                </a:lnTo>
                <a:lnTo>
                  <a:pt x="1794" y="17853"/>
                </a:lnTo>
                <a:lnTo>
                  <a:pt x="1824" y="17884"/>
                </a:lnTo>
                <a:lnTo>
                  <a:pt x="1854" y="17914"/>
                </a:lnTo>
                <a:lnTo>
                  <a:pt x="1885" y="17943"/>
                </a:lnTo>
                <a:lnTo>
                  <a:pt x="1917" y="17970"/>
                </a:lnTo>
                <a:lnTo>
                  <a:pt x="1947" y="17998"/>
                </a:lnTo>
                <a:lnTo>
                  <a:pt x="1980" y="18023"/>
                </a:lnTo>
                <a:lnTo>
                  <a:pt x="2013" y="18048"/>
                </a:lnTo>
                <a:lnTo>
                  <a:pt x="2052" y="18075"/>
                </a:lnTo>
                <a:lnTo>
                  <a:pt x="2091" y="18102"/>
                </a:lnTo>
                <a:lnTo>
                  <a:pt x="2132" y="18127"/>
                </a:lnTo>
                <a:lnTo>
                  <a:pt x="2173" y="18151"/>
                </a:lnTo>
                <a:lnTo>
                  <a:pt x="2215" y="18174"/>
                </a:lnTo>
                <a:lnTo>
                  <a:pt x="2259" y="18194"/>
                </a:lnTo>
                <a:lnTo>
                  <a:pt x="2303" y="18214"/>
                </a:lnTo>
                <a:lnTo>
                  <a:pt x="2349" y="18232"/>
                </a:lnTo>
                <a:lnTo>
                  <a:pt x="2397" y="18249"/>
                </a:lnTo>
                <a:lnTo>
                  <a:pt x="2446" y="18264"/>
                </a:lnTo>
                <a:lnTo>
                  <a:pt x="2497" y="18277"/>
                </a:lnTo>
                <a:lnTo>
                  <a:pt x="2549" y="18287"/>
                </a:lnTo>
                <a:lnTo>
                  <a:pt x="2576" y="18292"/>
                </a:lnTo>
                <a:lnTo>
                  <a:pt x="2603" y="18296"/>
                </a:lnTo>
                <a:lnTo>
                  <a:pt x="2631" y="18300"/>
                </a:lnTo>
                <a:lnTo>
                  <a:pt x="2658" y="18303"/>
                </a:lnTo>
                <a:lnTo>
                  <a:pt x="2687" y="18305"/>
                </a:lnTo>
                <a:lnTo>
                  <a:pt x="2716" y="18308"/>
                </a:lnTo>
                <a:lnTo>
                  <a:pt x="2745" y="18309"/>
                </a:lnTo>
                <a:lnTo>
                  <a:pt x="2776" y="18309"/>
                </a:lnTo>
                <a:lnTo>
                  <a:pt x="2835" y="18310"/>
                </a:lnTo>
                <a:lnTo>
                  <a:pt x="2896" y="18310"/>
                </a:lnTo>
                <a:lnTo>
                  <a:pt x="2957" y="18309"/>
                </a:lnTo>
                <a:lnTo>
                  <a:pt x="3017" y="18308"/>
                </a:lnTo>
                <a:lnTo>
                  <a:pt x="3079" y="18305"/>
                </a:lnTo>
                <a:lnTo>
                  <a:pt x="3140" y="18303"/>
                </a:lnTo>
                <a:lnTo>
                  <a:pt x="3200" y="18300"/>
                </a:lnTo>
                <a:lnTo>
                  <a:pt x="3262" y="18296"/>
                </a:lnTo>
                <a:lnTo>
                  <a:pt x="3323" y="18292"/>
                </a:lnTo>
                <a:lnTo>
                  <a:pt x="3384" y="18287"/>
                </a:lnTo>
                <a:lnTo>
                  <a:pt x="3444" y="18283"/>
                </a:lnTo>
                <a:lnTo>
                  <a:pt x="3505" y="18277"/>
                </a:lnTo>
                <a:lnTo>
                  <a:pt x="3565" y="18271"/>
                </a:lnTo>
                <a:lnTo>
                  <a:pt x="3625" y="18264"/>
                </a:lnTo>
                <a:lnTo>
                  <a:pt x="3686" y="18257"/>
                </a:lnTo>
                <a:lnTo>
                  <a:pt x="3745" y="18250"/>
                </a:lnTo>
                <a:lnTo>
                  <a:pt x="3829" y="18240"/>
                </a:lnTo>
                <a:lnTo>
                  <a:pt x="3912" y="18230"/>
                </a:lnTo>
                <a:lnTo>
                  <a:pt x="3995" y="18218"/>
                </a:lnTo>
                <a:lnTo>
                  <a:pt x="4076" y="18206"/>
                </a:lnTo>
                <a:lnTo>
                  <a:pt x="4157" y="18192"/>
                </a:lnTo>
                <a:lnTo>
                  <a:pt x="4236" y="18178"/>
                </a:lnTo>
                <a:lnTo>
                  <a:pt x="4316" y="18165"/>
                </a:lnTo>
                <a:lnTo>
                  <a:pt x="4395" y="18150"/>
                </a:lnTo>
                <a:lnTo>
                  <a:pt x="4473" y="18134"/>
                </a:lnTo>
                <a:lnTo>
                  <a:pt x="4549" y="18118"/>
                </a:lnTo>
                <a:lnTo>
                  <a:pt x="4627" y="18101"/>
                </a:lnTo>
                <a:lnTo>
                  <a:pt x="4704" y="18083"/>
                </a:lnTo>
                <a:lnTo>
                  <a:pt x="4779" y="18066"/>
                </a:lnTo>
                <a:lnTo>
                  <a:pt x="4855" y="18048"/>
                </a:lnTo>
                <a:lnTo>
                  <a:pt x="4931" y="18028"/>
                </a:lnTo>
                <a:lnTo>
                  <a:pt x="5006" y="18009"/>
                </a:lnTo>
                <a:lnTo>
                  <a:pt x="5156" y="17969"/>
                </a:lnTo>
                <a:lnTo>
                  <a:pt x="5305" y="17927"/>
                </a:lnTo>
                <a:lnTo>
                  <a:pt x="5455" y="17882"/>
                </a:lnTo>
                <a:lnTo>
                  <a:pt x="5603" y="17836"/>
                </a:lnTo>
                <a:lnTo>
                  <a:pt x="5753" y="17789"/>
                </a:lnTo>
                <a:lnTo>
                  <a:pt x="5904" y="17741"/>
                </a:lnTo>
                <a:lnTo>
                  <a:pt x="6056" y="17691"/>
                </a:lnTo>
                <a:lnTo>
                  <a:pt x="6211" y="17639"/>
                </a:lnTo>
                <a:lnTo>
                  <a:pt x="6273" y="17619"/>
                </a:lnTo>
                <a:lnTo>
                  <a:pt x="6368" y="17586"/>
                </a:lnTo>
                <a:lnTo>
                  <a:pt x="6483" y="17544"/>
                </a:lnTo>
                <a:lnTo>
                  <a:pt x="6608" y="17501"/>
                </a:lnTo>
                <a:lnTo>
                  <a:pt x="6729" y="17456"/>
                </a:lnTo>
                <a:lnTo>
                  <a:pt x="6837" y="17415"/>
                </a:lnTo>
                <a:lnTo>
                  <a:pt x="6881" y="17398"/>
                </a:lnTo>
                <a:lnTo>
                  <a:pt x="6917" y="17382"/>
                </a:lnTo>
                <a:lnTo>
                  <a:pt x="6943" y="17369"/>
                </a:lnTo>
                <a:lnTo>
                  <a:pt x="6959" y="17361"/>
                </a:lnTo>
                <a:lnTo>
                  <a:pt x="6994" y="17351"/>
                </a:lnTo>
                <a:lnTo>
                  <a:pt x="7046" y="17333"/>
                </a:lnTo>
                <a:lnTo>
                  <a:pt x="7116" y="17308"/>
                </a:lnTo>
                <a:lnTo>
                  <a:pt x="7200" y="17277"/>
                </a:lnTo>
                <a:lnTo>
                  <a:pt x="7294" y="17240"/>
                </a:lnTo>
                <a:lnTo>
                  <a:pt x="7397" y="17200"/>
                </a:lnTo>
                <a:lnTo>
                  <a:pt x="7507" y="17156"/>
                </a:lnTo>
                <a:lnTo>
                  <a:pt x="7621" y="17112"/>
                </a:lnTo>
                <a:lnTo>
                  <a:pt x="7734" y="17066"/>
                </a:lnTo>
                <a:lnTo>
                  <a:pt x="7846" y="17021"/>
                </a:lnTo>
                <a:lnTo>
                  <a:pt x="7955" y="16977"/>
                </a:lnTo>
                <a:lnTo>
                  <a:pt x="8057" y="16937"/>
                </a:lnTo>
                <a:lnTo>
                  <a:pt x="8148" y="16899"/>
                </a:lnTo>
                <a:lnTo>
                  <a:pt x="8228" y="16867"/>
                </a:lnTo>
                <a:lnTo>
                  <a:pt x="8295" y="16841"/>
                </a:lnTo>
                <a:lnTo>
                  <a:pt x="8344" y="16821"/>
                </a:lnTo>
                <a:lnTo>
                  <a:pt x="8396" y="16799"/>
                </a:lnTo>
                <a:lnTo>
                  <a:pt x="8454" y="16778"/>
                </a:lnTo>
                <a:lnTo>
                  <a:pt x="8513" y="16755"/>
                </a:lnTo>
                <a:lnTo>
                  <a:pt x="8574" y="16731"/>
                </a:lnTo>
                <a:lnTo>
                  <a:pt x="8633" y="16707"/>
                </a:lnTo>
                <a:lnTo>
                  <a:pt x="8690" y="16682"/>
                </a:lnTo>
                <a:lnTo>
                  <a:pt x="8744" y="16658"/>
                </a:lnTo>
                <a:lnTo>
                  <a:pt x="8792" y="16633"/>
                </a:lnTo>
                <a:lnTo>
                  <a:pt x="8829" y="16621"/>
                </a:lnTo>
                <a:lnTo>
                  <a:pt x="8872" y="16605"/>
                </a:lnTo>
                <a:lnTo>
                  <a:pt x="8918" y="16587"/>
                </a:lnTo>
                <a:lnTo>
                  <a:pt x="8965" y="16565"/>
                </a:lnTo>
                <a:lnTo>
                  <a:pt x="9013" y="16543"/>
                </a:lnTo>
                <a:lnTo>
                  <a:pt x="9059" y="16522"/>
                </a:lnTo>
                <a:lnTo>
                  <a:pt x="9100" y="16502"/>
                </a:lnTo>
                <a:lnTo>
                  <a:pt x="9137" y="16485"/>
                </a:lnTo>
                <a:lnTo>
                  <a:pt x="9178" y="16465"/>
                </a:lnTo>
                <a:lnTo>
                  <a:pt x="9220" y="16447"/>
                </a:lnTo>
                <a:lnTo>
                  <a:pt x="9263" y="16429"/>
                </a:lnTo>
                <a:lnTo>
                  <a:pt x="9304" y="16409"/>
                </a:lnTo>
                <a:lnTo>
                  <a:pt x="9346" y="16391"/>
                </a:lnTo>
                <a:lnTo>
                  <a:pt x="9388" y="16371"/>
                </a:lnTo>
                <a:lnTo>
                  <a:pt x="9430" y="16352"/>
                </a:lnTo>
                <a:lnTo>
                  <a:pt x="9471" y="16331"/>
                </a:lnTo>
                <a:lnTo>
                  <a:pt x="9550" y="16292"/>
                </a:lnTo>
                <a:lnTo>
                  <a:pt x="9633" y="16254"/>
                </a:lnTo>
                <a:lnTo>
                  <a:pt x="9720" y="16214"/>
                </a:lnTo>
                <a:lnTo>
                  <a:pt x="9807" y="16173"/>
                </a:lnTo>
                <a:lnTo>
                  <a:pt x="9894" y="16132"/>
                </a:lnTo>
                <a:lnTo>
                  <a:pt x="9978" y="16091"/>
                </a:lnTo>
                <a:lnTo>
                  <a:pt x="10018" y="16069"/>
                </a:lnTo>
                <a:lnTo>
                  <a:pt x="10057" y="16048"/>
                </a:lnTo>
                <a:lnTo>
                  <a:pt x="10093" y="16026"/>
                </a:lnTo>
                <a:lnTo>
                  <a:pt x="10129" y="16004"/>
                </a:lnTo>
                <a:lnTo>
                  <a:pt x="10153" y="15994"/>
                </a:lnTo>
                <a:lnTo>
                  <a:pt x="10184" y="15979"/>
                </a:lnTo>
                <a:lnTo>
                  <a:pt x="10220" y="15962"/>
                </a:lnTo>
                <a:lnTo>
                  <a:pt x="10263" y="15939"/>
                </a:lnTo>
                <a:lnTo>
                  <a:pt x="10363" y="15886"/>
                </a:lnTo>
                <a:lnTo>
                  <a:pt x="10482" y="15821"/>
                </a:lnTo>
                <a:lnTo>
                  <a:pt x="10614" y="15748"/>
                </a:lnTo>
                <a:lnTo>
                  <a:pt x="10756" y="15669"/>
                </a:lnTo>
                <a:lnTo>
                  <a:pt x="10903" y="15584"/>
                </a:lnTo>
                <a:lnTo>
                  <a:pt x="11053" y="15498"/>
                </a:lnTo>
                <a:lnTo>
                  <a:pt x="11202" y="15411"/>
                </a:lnTo>
                <a:lnTo>
                  <a:pt x="11344" y="15328"/>
                </a:lnTo>
                <a:lnTo>
                  <a:pt x="11477" y="15249"/>
                </a:lnTo>
                <a:lnTo>
                  <a:pt x="11597" y="15176"/>
                </a:lnTo>
                <a:lnTo>
                  <a:pt x="11700" y="15111"/>
                </a:lnTo>
                <a:lnTo>
                  <a:pt x="11781" y="15060"/>
                </a:lnTo>
                <a:lnTo>
                  <a:pt x="11813" y="15038"/>
                </a:lnTo>
                <a:lnTo>
                  <a:pt x="11838" y="15021"/>
                </a:lnTo>
                <a:lnTo>
                  <a:pt x="11857" y="15007"/>
                </a:lnTo>
                <a:lnTo>
                  <a:pt x="11867" y="14997"/>
                </a:lnTo>
                <a:lnTo>
                  <a:pt x="11879" y="14991"/>
                </a:lnTo>
                <a:lnTo>
                  <a:pt x="11898" y="14982"/>
                </a:lnTo>
                <a:lnTo>
                  <a:pt x="11919" y="14970"/>
                </a:lnTo>
                <a:lnTo>
                  <a:pt x="11947" y="14954"/>
                </a:lnTo>
                <a:lnTo>
                  <a:pt x="12012" y="14913"/>
                </a:lnTo>
                <a:lnTo>
                  <a:pt x="12090" y="14864"/>
                </a:lnTo>
                <a:lnTo>
                  <a:pt x="12179" y="14806"/>
                </a:lnTo>
                <a:lnTo>
                  <a:pt x="12276" y="14741"/>
                </a:lnTo>
                <a:lnTo>
                  <a:pt x="12379" y="14672"/>
                </a:lnTo>
                <a:lnTo>
                  <a:pt x="12485" y="14600"/>
                </a:lnTo>
                <a:lnTo>
                  <a:pt x="12590" y="14528"/>
                </a:lnTo>
                <a:lnTo>
                  <a:pt x="12694" y="14457"/>
                </a:lnTo>
                <a:lnTo>
                  <a:pt x="12791" y="14388"/>
                </a:lnTo>
                <a:lnTo>
                  <a:pt x="12883" y="14324"/>
                </a:lnTo>
                <a:lnTo>
                  <a:pt x="12963" y="14267"/>
                </a:lnTo>
                <a:lnTo>
                  <a:pt x="13031" y="14218"/>
                </a:lnTo>
                <a:lnTo>
                  <a:pt x="13083" y="14179"/>
                </a:lnTo>
                <a:lnTo>
                  <a:pt x="13116" y="14152"/>
                </a:lnTo>
                <a:lnTo>
                  <a:pt x="13131" y="14143"/>
                </a:lnTo>
                <a:lnTo>
                  <a:pt x="13152" y="14131"/>
                </a:lnTo>
                <a:lnTo>
                  <a:pt x="13179" y="14112"/>
                </a:lnTo>
                <a:lnTo>
                  <a:pt x="13212" y="14088"/>
                </a:lnTo>
                <a:lnTo>
                  <a:pt x="13294" y="14030"/>
                </a:lnTo>
                <a:lnTo>
                  <a:pt x="13392" y="13958"/>
                </a:lnTo>
                <a:lnTo>
                  <a:pt x="13505" y="13873"/>
                </a:lnTo>
                <a:lnTo>
                  <a:pt x="13628" y="13779"/>
                </a:lnTo>
                <a:lnTo>
                  <a:pt x="13758" y="13680"/>
                </a:lnTo>
                <a:lnTo>
                  <a:pt x="13891" y="13578"/>
                </a:lnTo>
                <a:lnTo>
                  <a:pt x="14024" y="13475"/>
                </a:lnTo>
                <a:lnTo>
                  <a:pt x="14153" y="13374"/>
                </a:lnTo>
                <a:lnTo>
                  <a:pt x="14274" y="13278"/>
                </a:lnTo>
                <a:lnTo>
                  <a:pt x="14385" y="13190"/>
                </a:lnTo>
                <a:lnTo>
                  <a:pt x="14481" y="13112"/>
                </a:lnTo>
                <a:lnTo>
                  <a:pt x="14559" y="13048"/>
                </a:lnTo>
                <a:lnTo>
                  <a:pt x="14590" y="13022"/>
                </a:lnTo>
                <a:lnTo>
                  <a:pt x="14615" y="13000"/>
                </a:lnTo>
                <a:lnTo>
                  <a:pt x="14634" y="12982"/>
                </a:lnTo>
                <a:lnTo>
                  <a:pt x="14645" y="12970"/>
                </a:lnTo>
                <a:lnTo>
                  <a:pt x="14658" y="12963"/>
                </a:lnTo>
                <a:lnTo>
                  <a:pt x="14673" y="12954"/>
                </a:lnTo>
                <a:lnTo>
                  <a:pt x="14690" y="12942"/>
                </a:lnTo>
                <a:lnTo>
                  <a:pt x="14708" y="12928"/>
                </a:lnTo>
                <a:lnTo>
                  <a:pt x="14751" y="12895"/>
                </a:lnTo>
                <a:lnTo>
                  <a:pt x="14802" y="12854"/>
                </a:lnTo>
                <a:lnTo>
                  <a:pt x="14857" y="12807"/>
                </a:lnTo>
                <a:lnTo>
                  <a:pt x="14917" y="12756"/>
                </a:lnTo>
                <a:lnTo>
                  <a:pt x="14979" y="12701"/>
                </a:lnTo>
                <a:lnTo>
                  <a:pt x="15044" y="12645"/>
                </a:lnTo>
                <a:lnTo>
                  <a:pt x="15110" y="12587"/>
                </a:lnTo>
                <a:lnTo>
                  <a:pt x="15175" y="12530"/>
                </a:lnTo>
                <a:lnTo>
                  <a:pt x="15238" y="12475"/>
                </a:lnTo>
                <a:lnTo>
                  <a:pt x="15298" y="12421"/>
                </a:lnTo>
                <a:lnTo>
                  <a:pt x="15354" y="12372"/>
                </a:lnTo>
                <a:lnTo>
                  <a:pt x="15405" y="12328"/>
                </a:lnTo>
                <a:lnTo>
                  <a:pt x="15451" y="12291"/>
                </a:lnTo>
                <a:lnTo>
                  <a:pt x="15487" y="12261"/>
                </a:lnTo>
                <a:lnTo>
                  <a:pt x="15508" y="12245"/>
                </a:lnTo>
                <a:lnTo>
                  <a:pt x="15520" y="12233"/>
                </a:lnTo>
                <a:lnTo>
                  <a:pt x="15534" y="12220"/>
                </a:lnTo>
                <a:lnTo>
                  <a:pt x="15555" y="12200"/>
                </a:lnTo>
                <a:lnTo>
                  <a:pt x="15765" y="12013"/>
                </a:lnTo>
                <a:lnTo>
                  <a:pt x="15798" y="11979"/>
                </a:lnTo>
                <a:lnTo>
                  <a:pt x="15830" y="11947"/>
                </a:lnTo>
                <a:lnTo>
                  <a:pt x="15863" y="11915"/>
                </a:lnTo>
                <a:lnTo>
                  <a:pt x="15895" y="11884"/>
                </a:lnTo>
                <a:lnTo>
                  <a:pt x="15927" y="11853"/>
                </a:lnTo>
                <a:lnTo>
                  <a:pt x="15959" y="11823"/>
                </a:lnTo>
                <a:lnTo>
                  <a:pt x="15992" y="11790"/>
                </a:lnTo>
                <a:lnTo>
                  <a:pt x="16025" y="11758"/>
                </a:lnTo>
                <a:lnTo>
                  <a:pt x="16052" y="11733"/>
                </a:lnTo>
                <a:lnTo>
                  <a:pt x="16089" y="11696"/>
                </a:lnTo>
                <a:lnTo>
                  <a:pt x="16136" y="11649"/>
                </a:lnTo>
                <a:lnTo>
                  <a:pt x="16190" y="11595"/>
                </a:lnTo>
                <a:lnTo>
                  <a:pt x="16248" y="11535"/>
                </a:lnTo>
                <a:lnTo>
                  <a:pt x="16311" y="11470"/>
                </a:lnTo>
                <a:lnTo>
                  <a:pt x="16377" y="11403"/>
                </a:lnTo>
                <a:lnTo>
                  <a:pt x="16443" y="11335"/>
                </a:lnTo>
                <a:lnTo>
                  <a:pt x="16508" y="11268"/>
                </a:lnTo>
                <a:lnTo>
                  <a:pt x="16571" y="11202"/>
                </a:lnTo>
                <a:lnTo>
                  <a:pt x="16629" y="11140"/>
                </a:lnTo>
                <a:lnTo>
                  <a:pt x="16681" y="11084"/>
                </a:lnTo>
                <a:lnTo>
                  <a:pt x="16726" y="11036"/>
                </a:lnTo>
                <a:lnTo>
                  <a:pt x="16761" y="10997"/>
                </a:lnTo>
                <a:lnTo>
                  <a:pt x="16786" y="10969"/>
                </a:lnTo>
                <a:lnTo>
                  <a:pt x="16797" y="10953"/>
                </a:lnTo>
                <a:lnTo>
                  <a:pt x="16818" y="10935"/>
                </a:lnTo>
                <a:lnTo>
                  <a:pt x="16837" y="10915"/>
                </a:lnTo>
                <a:lnTo>
                  <a:pt x="16856" y="10896"/>
                </a:lnTo>
                <a:lnTo>
                  <a:pt x="16874" y="10875"/>
                </a:lnTo>
                <a:lnTo>
                  <a:pt x="16908" y="10833"/>
                </a:lnTo>
                <a:lnTo>
                  <a:pt x="16943" y="10789"/>
                </a:lnTo>
                <a:lnTo>
                  <a:pt x="17006" y="10707"/>
                </a:lnTo>
                <a:lnTo>
                  <a:pt x="17067" y="10626"/>
                </a:lnTo>
                <a:lnTo>
                  <a:pt x="17128" y="10543"/>
                </a:lnTo>
                <a:lnTo>
                  <a:pt x="17185" y="10462"/>
                </a:lnTo>
                <a:lnTo>
                  <a:pt x="17214" y="10421"/>
                </a:lnTo>
                <a:lnTo>
                  <a:pt x="17241" y="10379"/>
                </a:lnTo>
                <a:lnTo>
                  <a:pt x="17269" y="10337"/>
                </a:lnTo>
                <a:lnTo>
                  <a:pt x="17295" y="10296"/>
                </a:lnTo>
                <a:lnTo>
                  <a:pt x="17321" y="10254"/>
                </a:lnTo>
                <a:lnTo>
                  <a:pt x="17347" y="10211"/>
                </a:lnTo>
                <a:lnTo>
                  <a:pt x="17372" y="10169"/>
                </a:lnTo>
                <a:lnTo>
                  <a:pt x="17396" y="10125"/>
                </a:lnTo>
                <a:lnTo>
                  <a:pt x="17419" y="10081"/>
                </a:lnTo>
                <a:lnTo>
                  <a:pt x="17442" y="10037"/>
                </a:lnTo>
                <a:lnTo>
                  <a:pt x="17463" y="9992"/>
                </a:lnTo>
                <a:lnTo>
                  <a:pt x="17485" y="9946"/>
                </a:lnTo>
                <a:lnTo>
                  <a:pt x="17505" y="9900"/>
                </a:lnTo>
                <a:lnTo>
                  <a:pt x="17524" y="9853"/>
                </a:lnTo>
                <a:lnTo>
                  <a:pt x="17543" y="9805"/>
                </a:lnTo>
                <a:lnTo>
                  <a:pt x="17561" y="9757"/>
                </a:lnTo>
                <a:lnTo>
                  <a:pt x="17578" y="9708"/>
                </a:lnTo>
                <a:lnTo>
                  <a:pt x="17594" y="9657"/>
                </a:lnTo>
                <a:lnTo>
                  <a:pt x="17609" y="9606"/>
                </a:lnTo>
                <a:lnTo>
                  <a:pt x="17622" y="9553"/>
                </a:lnTo>
                <a:lnTo>
                  <a:pt x="17636" y="9501"/>
                </a:lnTo>
                <a:lnTo>
                  <a:pt x="17648" y="9446"/>
                </a:lnTo>
                <a:lnTo>
                  <a:pt x="17659" y="9391"/>
                </a:lnTo>
                <a:lnTo>
                  <a:pt x="17669" y="9334"/>
                </a:lnTo>
                <a:lnTo>
                  <a:pt x="17673" y="9309"/>
                </a:lnTo>
                <a:lnTo>
                  <a:pt x="17675" y="9283"/>
                </a:lnTo>
                <a:lnTo>
                  <a:pt x="17675" y="9255"/>
                </a:lnTo>
                <a:lnTo>
                  <a:pt x="17674" y="9226"/>
                </a:lnTo>
                <a:lnTo>
                  <a:pt x="17672" y="9196"/>
                </a:lnTo>
                <a:lnTo>
                  <a:pt x="17669" y="9165"/>
                </a:lnTo>
                <a:lnTo>
                  <a:pt x="17665" y="9133"/>
                </a:lnTo>
                <a:lnTo>
                  <a:pt x="17659" y="9101"/>
                </a:lnTo>
                <a:lnTo>
                  <a:pt x="17653" y="9068"/>
                </a:lnTo>
                <a:lnTo>
                  <a:pt x="17645" y="9034"/>
                </a:lnTo>
                <a:lnTo>
                  <a:pt x="17637" y="8999"/>
                </a:lnTo>
                <a:lnTo>
                  <a:pt x="17629" y="8965"/>
                </a:lnTo>
                <a:lnTo>
                  <a:pt x="17609" y="8895"/>
                </a:lnTo>
                <a:lnTo>
                  <a:pt x="17587" y="8825"/>
                </a:lnTo>
                <a:lnTo>
                  <a:pt x="17563" y="8757"/>
                </a:lnTo>
                <a:lnTo>
                  <a:pt x="17539" y="8689"/>
                </a:lnTo>
                <a:lnTo>
                  <a:pt x="17513" y="8624"/>
                </a:lnTo>
                <a:lnTo>
                  <a:pt x="17487" y="8563"/>
                </a:lnTo>
                <a:lnTo>
                  <a:pt x="17462" y="8506"/>
                </a:lnTo>
                <a:lnTo>
                  <a:pt x="17437" y="8455"/>
                </a:lnTo>
                <a:lnTo>
                  <a:pt x="17415" y="8408"/>
                </a:lnTo>
                <a:lnTo>
                  <a:pt x="17394" y="8369"/>
                </a:lnTo>
                <a:lnTo>
                  <a:pt x="17360" y="8310"/>
                </a:lnTo>
                <a:lnTo>
                  <a:pt x="17328" y="8254"/>
                </a:lnTo>
                <a:lnTo>
                  <a:pt x="17297" y="8203"/>
                </a:lnTo>
                <a:lnTo>
                  <a:pt x="17268" y="8155"/>
                </a:lnTo>
                <a:lnTo>
                  <a:pt x="17239" y="8109"/>
                </a:lnTo>
                <a:lnTo>
                  <a:pt x="17210" y="8066"/>
                </a:lnTo>
                <a:lnTo>
                  <a:pt x="17182" y="8023"/>
                </a:lnTo>
                <a:lnTo>
                  <a:pt x="17153" y="7981"/>
                </a:lnTo>
                <a:lnTo>
                  <a:pt x="17123" y="7941"/>
                </a:lnTo>
                <a:lnTo>
                  <a:pt x="17093" y="7900"/>
                </a:lnTo>
                <a:lnTo>
                  <a:pt x="17062" y="7858"/>
                </a:lnTo>
                <a:lnTo>
                  <a:pt x="17029" y="7816"/>
                </a:lnTo>
                <a:lnTo>
                  <a:pt x="16958" y="7727"/>
                </a:lnTo>
                <a:lnTo>
                  <a:pt x="16877" y="7627"/>
                </a:lnTo>
                <a:lnTo>
                  <a:pt x="16843" y="7585"/>
                </a:lnTo>
                <a:lnTo>
                  <a:pt x="16805" y="7540"/>
                </a:lnTo>
                <a:lnTo>
                  <a:pt x="16766" y="7493"/>
                </a:lnTo>
                <a:lnTo>
                  <a:pt x="16725" y="7446"/>
                </a:lnTo>
                <a:lnTo>
                  <a:pt x="16641" y="7350"/>
                </a:lnTo>
                <a:lnTo>
                  <a:pt x="16551" y="7253"/>
                </a:lnTo>
                <a:lnTo>
                  <a:pt x="16462" y="7157"/>
                </a:lnTo>
                <a:lnTo>
                  <a:pt x="16373" y="7065"/>
                </a:lnTo>
                <a:lnTo>
                  <a:pt x="16287" y="6978"/>
                </a:lnTo>
                <a:lnTo>
                  <a:pt x="16207" y="6899"/>
                </a:lnTo>
                <a:lnTo>
                  <a:pt x="16179" y="6872"/>
                </a:lnTo>
                <a:lnTo>
                  <a:pt x="16153" y="6842"/>
                </a:lnTo>
                <a:lnTo>
                  <a:pt x="16127" y="6811"/>
                </a:lnTo>
                <a:lnTo>
                  <a:pt x="16099" y="6779"/>
                </a:lnTo>
                <a:lnTo>
                  <a:pt x="16071" y="6747"/>
                </a:lnTo>
                <a:lnTo>
                  <a:pt x="16042" y="6715"/>
                </a:lnTo>
                <a:lnTo>
                  <a:pt x="16011" y="6683"/>
                </a:lnTo>
                <a:lnTo>
                  <a:pt x="15979" y="6652"/>
                </a:lnTo>
                <a:lnTo>
                  <a:pt x="14313" y="5186"/>
                </a:lnTo>
                <a:lnTo>
                  <a:pt x="14230" y="5121"/>
                </a:lnTo>
                <a:lnTo>
                  <a:pt x="14144" y="5052"/>
                </a:lnTo>
                <a:lnTo>
                  <a:pt x="14058" y="4981"/>
                </a:lnTo>
                <a:lnTo>
                  <a:pt x="13972" y="4911"/>
                </a:lnTo>
                <a:lnTo>
                  <a:pt x="13885" y="4840"/>
                </a:lnTo>
                <a:lnTo>
                  <a:pt x="13797" y="4769"/>
                </a:lnTo>
                <a:lnTo>
                  <a:pt x="13709" y="4700"/>
                </a:lnTo>
                <a:lnTo>
                  <a:pt x="13622" y="4634"/>
                </a:lnTo>
                <a:lnTo>
                  <a:pt x="13528" y="4565"/>
                </a:lnTo>
                <a:lnTo>
                  <a:pt x="13437" y="4496"/>
                </a:lnTo>
                <a:lnTo>
                  <a:pt x="13348" y="4430"/>
                </a:lnTo>
                <a:lnTo>
                  <a:pt x="13259" y="4364"/>
                </a:lnTo>
                <a:lnTo>
                  <a:pt x="13172" y="4299"/>
                </a:lnTo>
                <a:lnTo>
                  <a:pt x="13085" y="4234"/>
                </a:lnTo>
                <a:lnTo>
                  <a:pt x="12999" y="4170"/>
                </a:lnTo>
                <a:lnTo>
                  <a:pt x="12913" y="4107"/>
                </a:lnTo>
                <a:lnTo>
                  <a:pt x="12826" y="4043"/>
                </a:lnTo>
                <a:lnTo>
                  <a:pt x="12738" y="3980"/>
                </a:lnTo>
                <a:lnTo>
                  <a:pt x="12650" y="3916"/>
                </a:lnTo>
                <a:lnTo>
                  <a:pt x="12559" y="3852"/>
                </a:lnTo>
                <a:lnTo>
                  <a:pt x="12468" y="3787"/>
                </a:lnTo>
                <a:lnTo>
                  <a:pt x="12373" y="3722"/>
                </a:lnTo>
                <a:lnTo>
                  <a:pt x="12276" y="3655"/>
                </a:lnTo>
                <a:lnTo>
                  <a:pt x="12177" y="3589"/>
                </a:lnTo>
                <a:lnTo>
                  <a:pt x="12083" y="3525"/>
                </a:lnTo>
                <a:lnTo>
                  <a:pt x="11988" y="3463"/>
                </a:lnTo>
                <a:lnTo>
                  <a:pt x="11893" y="3402"/>
                </a:lnTo>
                <a:lnTo>
                  <a:pt x="11798" y="3340"/>
                </a:lnTo>
                <a:lnTo>
                  <a:pt x="11702" y="3280"/>
                </a:lnTo>
                <a:lnTo>
                  <a:pt x="11606" y="3219"/>
                </a:lnTo>
                <a:lnTo>
                  <a:pt x="11509" y="3158"/>
                </a:lnTo>
                <a:lnTo>
                  <a:pt x="11411" y="3097"/>
                </a:lnTo>
                <a:lnTo>
                  <a:pt x="11318" y="3037"/>
                </a:lnTo>
                <a:lnTo>
                  <a:pt x="11222" y="2979"/>
                </a:lnTo>
                <a:lnTo>
                  <a:pt x="11125" y="2920"/>
                </a:lnTo>
                <a:lnTo>
                  <a:pt x="11028" y="2863"/>
                </a:lnTo>
                <a:lnTo>
                  <a:pt x="10930" y="2806"/>
                </a:lnTo>
                <a:lnTo>
                  <a:pt x="10831" y="2749"/>
                </a:lnTo>
                <a:lnTo>
                  <a:pt x="10732" y="2692"/>
                </a:lnTo>
                <a:lnTo>
                  <a:pt x="10631" y="2635"/>
                </a:lnTo>
                <a:lnTo>
                  <a:pt x="10529" y="2579"/>
                </a:lnTo>
                <a:lnTo>
                  <a:pt x="10427" y="2523"/>
                </a:lnTo>
                <a:lnTo>
                  <a:pt x="10326" y="2468"/>
                </a:lnTo>
                <a:lnTo>
                  <a:pt x="10223" y="2413"/>
                </a:lnTo>
                <a:lnTo>
                  <a:pt x="10120" y="2359"/>
                </a:lnTo>
                <a:lnTo>
                  <a:pt x="10015" y="2305"/>
                </a:lnTo>
                <a:lnTo>
                  <a:pt x="9911" y="2251"/>
                </a:lnTo>
                <a:lnTo>
                  <a:pt x="9807" y="2198"/>
                </a:lnTo>
                <a:lnTo>
                  <a:pt x="9735" y="2162"/>
                </a:lnTo>
                <a:lnTo>
                  <a:pt x="9660" y="2124"/>
                </a:lnTo>
                <a:lnTo>
                  <a:pt x="9583" y="2086"/>
                </a:lnTo>
                <a:lnTo>
                  <a:pt x="9504" y="2047"/>
                </a:lnTo>
                <a:lnTo>
                  <a:pt x="9423" y="2010"/>
                </a:lnTo>
                <a:lnTo>
                  <a:pt x="9340" y="1971"/>
                </a:lnTo>
                <a:lnTo>
                  <a:pt x="9258" y="1932"/>
                </a:lnTo>
                <a:lnTo>
                  <a:pt x="9174" y="1893"/>
                </a:lnTo>
                <a:lnTo>
                  <a:pt x="9091" y="1855"/>
                </a:lnTo>
                <a:lnTo>
                  <a:pt x="9006" y="1816"/>
                </a:lnTo>
                <a:lnTo>
                  <a:pt x="8923" y="1780"/>
                </a:lnTo>
                <a:lnTo>
                  <a:pt x="8840" y="1743"/>
                </a:lnTo>
                <a:lnTo>
                  <a:pt x="8759" y="1707"/>
                </a:lnTo>
                <a:lnTo>
                  <a:pt x="8679" y="1673"/>
                </a:lnTo>
                <a:lnTo>
                  <a:pt x="8600" y="1640"/>
                </a:lnTo>
                <a:lnTo>
                  <a:pt x="8523" y="1608"/>
                </a:lnTo>
                <a:lnTo>
                  <a:pt x="8472" y="1587"/>
                </a:lnTo>
                <a:lnTo>
                  <a:pt x="8417" y="1562"/>
                </a:lnTo>
                <a:lnTo>
                  <a:pt x="8360" y="1537"/>
                </a:lnTo>
                <a:lnTo>
                  <a:pt x="8300" y="1511"/>
                </a:lnTo>
                <a:lnTo>
                  <a:pt x="8242" y="1485"/>
                </a:lnTo>
                <a:lnTo>
                  <a:pt x="8184" y="1461"/>
                </a:lnTo>
                <a:lnTo>
                  <a:pt x="8156" y="1451"/>
                </a:lnTo>
                <a:lnTo>
                  <a:pt x="8129" y="1442"/>
                </a:lnTo>
                <a:lnTo>
                  <a:pt x="8102" y="1433"/>
                </a:lnTo>
                <a:lnTo>
                  <a:pt x="8078" y="1426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12 –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Kiến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trúc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mô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hình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9238A6D9-5B49-0FEF-464A-12B326519137}"/>
              </a:ext>
            </a:extLst>
          </p:cNvPr>
          <p:cNvSpPr txBox="1"/>
          <p:nvPr/>
        </p:nvSpPr>
        <p:spPr>
          <a:xfrm>
            <a:off x="660399" y="5281770"/>
            <a:ext cx="6975204" cy="118735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3F8F2C83-9568-AF4C-59EE-53E42E594E07}"/>
              </a:ext>
            </a:extLst>
          </p:cNvPr>
          <p:cNvSpPr txBox="1"/>
          <p:nvPr/>
        </p:nvSpPr>
        <p:spPr>
          <a:xfrm>
            <a:off x="988479" y="5373965"/>
            <a:ext cx="6581886" cy="577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 DBMS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: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Xử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lý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truy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vấn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với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toàn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bộ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dữ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liệu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đã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được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mã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hoá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"/>
          <p:cNvPicPr>
            <a:picLocks noChangeAspect="1"/>
          </p:cNvPicPr>
          <p:nvPr/>
        </p:nvPicPr>
        <p:blipFill>
          <a:blip r:embed="rId2">
            <a:alphaModFix/>
          </a:blip>
          <a:srcRect l="25828" t="3054" r="11288" b="21523"/>
          <a:stretch>
            <a:fillRect/>
          </a:stretch>
        </p:blipFill>
        <p:spPr>
          <a:xfrm>
            <a:off x="660400" y="1559658"/>
            <a:ext cx="5400000" cy="4320000"/>
          </a:xfrm>
          <a:custGeom>
            <a:avLst/>
            <a:gdLst/>
            <a:ahLst/>
            <a:cxnLst/>
            <a:rect l="l" t="t" r="r" b="b"/>
            <a:pathLst>
              <a:path w="5400000" h="4320000">
                <a:moveTo>
                  <a:pt x="0" y="0"/>
                </a:moveTo>
                <a:lnTo>
                  <a:pt x="5400000" y="0"/>
                </a:lnTo>
                <a:lnTo>
                  <a:pt x="5400000" y="4320000"/>
                </a:lnTo>
                <a:lnTo>
                  <a:pt x="0" y="4320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551984" y="3816389"/>
            <a:ext cx="455003" cy="455003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8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46014" y="3910419"/>
            <a:ext cx="266942" cy="26694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51984" y="1720857"/>
            <a:ext cx="455004" cy="45500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8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69157" y="1822359"/>
            <a:ext cx="220658" cy="252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34290" tIns="17145" rIns="34290" bIns="1714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209370" y="1608086"/>
            <a:ext cx="4160542" cy="18209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Mã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hoá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AES- 256- CBC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cho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dữ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liệu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dạng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chuỗi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 (Email,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số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điện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thoại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)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209370" y="3719658"/>
            <a:ext cx="4160542" cy="13733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Mã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hoá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ORE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sử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dung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phép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ánh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xạ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tuyến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tính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cho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numeric.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13 –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Thuật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toán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triển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khai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136192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82432" y="1555422"/>
            <a:ext cx="3491208" cy="2828581"/>
          </a:xfrm>
          <a:prstGeom prst="round2DiagRect">
            <a:avLst>
              <a:gd name="adj1" fmla="val 29083"/>
              <a:gd name="adj2" fmla="val 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127211" y="1984206"/>
            <a:ext cx="2873477" cy="207311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Kết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hợp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giữa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mật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mã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học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và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kiến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trúc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hệ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quản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trị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CSDL. 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556963" y="1901465"/>
            <a:ext cx="474393" cy="4743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18361" y="1555422"/>
            <a:ext cx="3554716" cy="2783661"/>
          </a:xfrm>
          <a:prstGeom prst="round2DiagRect">
            <a:avLst>
              <a:gd name="adj1" fmla="val 29083"/>
              <a:gd name="adj2" fmla="val 0"/>
            </a:avLst>
          </a:prstGeom>
          <a:solidFill>
            <a:schemeClr val="accent1">
              <a:alpha val="1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263140" y="1981200"/>
            <a:ext cx="3013177" cy="206737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Makefile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+ control + SQL extension.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6692892" y="1856545"/>
            <a:ext cx="474393" cy="4743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线条 1"/>
          <p:cNvCxnSpPr/>
          <p:nvPr/>
        </p:nvCxnSpPr>
        <p:spPr>
          <a:xfrm>
            <a:off x="5854700" y="4766419"/>
            <a:ext cx="4064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headEnd type="oval"/>
            <a:tailEnd type="oval"/>
          </a:ln>
        </p:spPr>
      </p:cxnSp>
      <p:sp>
        <p:nvSpPr>
          <p:cNvPr id="12" name="标题 1"/>
          <p:cNvSpPr txBox="1"/>
          <p:nvPr/>
        </p:nvSpPr>
        <p:spPr>
          <a:xfrm>
            <a:off x="1486466" y="1937414"/>
            <a:ext cx="629992" cy="3642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39526" y="1918692"/>
            <a:ext cx="629992" cy="36421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4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Slide 14 – PostgreSQL Extension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34666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482829" y="3001723"/>
            <a:ext cx="1295674" cy="134729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45002" y="3311124"/>
            <a:ext cx="3068138" cy="1719813"/>
          </a:xfrm>
          <a:custGeom>
            <a:avLst/>
            <a:gdLst>
              <a:gd name="T0" fmla="*/ 289 w 526"/>
              <a:gd name="T1" fmla="*/ 240 h 295"/>
              <a:gd name="T2" fmla="*/ 109 w 526"/>
              <a:gd name="T3" fmla="*/ 85 h 295"/>
              <a:gd name="T4" fmla="*/ 108 w 526"/>
              <a:gd name="T5" fmla="*/ 80 h 295"/>
              <a:gd name="T6" fmla="*/ 154 w 526"/>
              <a:gd name="T7" fmla="*/ 85 h 295"/>
              <a:gd name="T8" fmla="*/ 116 w 526"/>
              <a:gd name="T9" fmla="*/ 39 h 295"/>
              <a:gd name="T10" fmla="*/ 116 w 526"/>
              <a:gd name="T11" fmla="*/ 39 h 295"/>
              <a:gd name="T12" fmla="*/ 85 w 526"/>
              <a:gd name="T13" fmla="*/ 0 h 295"/>
              <a:gd name="T14" fmla="*/ 0 w 526"/>
              <a:gd name="T15" fmla="*/ 68 h 295"/>
              <a:gd name="T16" fmla="*/ 52 w 526"/>
              <a:gd name="T17" fmla="*/ 74 h 295"/>
              <a:gd name="T18" fmla="*/ 53 w 526"/>
              <a:gd name="T19" fmla="*/ 77 h 295"/>
              <a:gd name="T20" fmla="*/ 289 w 526"/>
              <a:gd name="T21" fmla="*/ 295 h 295"/>
              <a:gd name="T22" fmla="*/ 526 w 526"/>
              <a:gd name="T23" fmla="*/ 65 h 295"/>
              <a:gd name="T24" fmla="*/ 502 w 526"/>
              <a:gd name="T25" fmla="*/ 96 h 295"/>
              <a:gd name="T26" fmla="*/ 498 w 526"/>
              <a:gd name="T27" fmla="*/ 98 h 295"/>
              <a:gd name="T28" fmla="*/ 498 w 526"/>
              <a:gd name="T29" fmla="*/ 98 h 295"/>
              <a:gd name="T30" fmla="*/ 496 w 526"/>
              <a:gd name="T31" fmla="*/ 97 h 295"/>
              <a:gd name="T32" fmla="*/ 496 w 526"/>
              <a:gd name="T33" fmla="*/ 97 h 295"/>
              <a:gd name="T34" fmla="*/ 494 w 526"/>
              <a:gd name="T35" fmla="*/ 97 h 295"/>
              <a:gd name="T36" fmla="*/ 470 w 526"/>
              <a:gd name="T37" fmla="*/ 77 h 295"/>
              <a:gd name="T38" fmla="*/ 289 w 526"/>
              <a:gd name="T39" fmla="*/ 240 h 295"/>
            </a:gdLst>
            <a:ahLst/>
            <a:cxnLst/>
            <a:rect l="0" t="0" r="r" b="b"/>
            <a:pathLst>
              <a:path w="526" h="295">
                <a:moveTo>
                  <a:pt x="289" y="240"/>
                </a:moveTo>
                <a:cubicBezTo>
                  <a:pt x="200" y="240"/>
                  <a:pt x="122" y="174"/>
                  <a:pt x="109" y="85"/>
                </a:cubicBezTo>
                <a:cubicBezTo>
                  <a:pt x="108" y="80"/>
                  <a:pt x="108" y="80"/>
                  <a:pt x="108" y="80"/>
                </a:cubicBezTo>
                <a:cubicBezTo>
                  <a:pt x="154" y="85"/>
                  <a:pt x="154" y="85"/>
                  <a:pt x="154" y="85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85" y="0"/>
                  <a:pt x="85" y="0"/>
                  <a:pt x="85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52" y="74"/>
                  <a:pt x="52" y="74"/>
                  <a:pt x="52" y="74"/>
                </a:cubicBezTo>
                <a:cubicBezTo>
                  <a:pt x="53" y="77"/>
                  <a:pt x="53" y="77"/>
                  <a:pt x="53" y="77"/>
                </a:cubicBezTo>
                <a:cubicBezTo>
                  <a:pt x="63" y="200"/>
                  <a:pt x="166" y="295"/>
                  <a:pt x="289" y="295"/>
                </a:cubicBezTo>
                <a:cubicBezTo>
                  <a:pt x="417" y="295"/>
                  <a:pt x="522" y="193"/>
                  <a:pt x="526" y="65"/>
                </a:cubicBezTo>
                <a:cubicBezTo>
                  <a:pt x="502" y="96"/>
                  <a:pt x="502" y="96"/>
                  <a:pt x="502" y="96"/>
                </a:cubicBezTo>
                <a:cubicBezTo>
                  <a:pt x="501" y="97"/>
                  <a:pt x="499" y="98"/>
                  <a:pt x="498" y="98"/>
                </a:cubicBezTo>
                <a:cubicBezTo>
                  <a:pt x="498" y="98"/>
                  <a:pt x="498" y="98"/>
                  <a:pt x="498" y="98"/>
                </a:cubicBezTo>
                <a:cubicBezTo>
                  <a:pt x="497" y="98"/>
                  <a:pt x="497" y="98"/>
                  <a:pt x="496" y="97"/>
                </a:cubicBezTo>
                <a:cubicBezTo>
                  <a:pt x="496" y="97"/>
                  <a:pt x="496" y="97"/>
                  <a:pt x="496" y="97"/>
                </a:cubicBezTo>
                <a:cubicBezTo>
                  <a:pt x="495" y="97"/>
                  <a:pt x="495" y="97"/>
                  <a:pt x="494" y="97"/>
                </a:cubicBezTo>
                <a:cubicBezTo>
                  <a:pt x="470" y="77"/>
                  <a:pt x="470" y="77"/>
                  <a:pt x="470" y="77"/>
                </a:cubicBezTo>
                <a:cubicBezTo>
                  <a:pt x="460" y="169"/>
                  <a:pt x="382" y="240"/>
                  <a:pt x="289" y="240"/>
                </a:cubicBezTo>
                <a:close/>
              </a:path>
            </a:pathLst>
          </a:custGeom>
          <a:solidFill>
            <a:schemeClr val="tx2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180000" tIns="46800" rIns="180000" bIns="468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71994" y="2244261"/>
            <a:ext cx="2975007" cy="1556317"/>
          </a:xfrm>
          <a:custGeom>
            <a:avLst/>
            <a:gdLst>
              <a:gd name="T0" fmla="*/ 233 w 510"/>
              <a:gd name="T1" fmla="*/ 55 h 267"/>
              <a:gd name="T2" fmla="*/ 408 w 510"/>
              <a:gd name="T3" fmla="*/ 188 h 267"/>
              <a:gd name="T4" fmla="*/ 410 w 510"/>
              <a:gd name="T5" fmla="*/ 193 h 267"/>
              <a:gd name="T6" fmla="*/ 356 w 510"/>
              <a:gd name="T7" fmla="*/ 199 h 267"/>
              <a:gd name="T8" fmla="*/ 407 w 510"/>
              <a:gd name="T9" fmla="*/ 240 h 267"/>
              <a:gd name="T10" fmla="*/ 407 w 510"/>
              <a:gd name="T11" fmla="*/ 240 h 267"/>
              <a:gd name="T12" fmla="*/ 441 w 510"/>
              <a:gd name="T13" fmla="*/ 267 h 267"/>
              <a:gd name="T14" fmla="*/ 510 w 510"/>
              <a:gd name="T15" fmla="*/ 182 h 267"/>
              <a:gd name="T16" fmla="*/ 465 w 510"/>
              <a:gd name="T17" fmla="*/ 187 h 267"/>
              <a:gd name="T18" fmla="*/ 464 w 510"/>
              <a:gd name="T19" fmla="*/ 183 h 267"/>
              <a:gd name="T20" fmla="*/ 233 w 510"/>
              <a:gd name="T21" fmla="*/ 0 h 267"/>
              <a:gd name="T22" fmla="*/ 0 w 510"/>
              <a:gd name="T23" fmla="*/ 191 h 267"/>
              <a:gd name="T24" fmla="*/ 26 w 510"/>
              <a:gd name="T25" fmla="*/ 170 h 267"/>
              <a:gd name="T26" fmla="*/ 30 w 510"/>
              <a:gd name="T27" fmla="*/ 169 h 267"/>
              <a:gd name="T28" fmla="*/ 34 w 510"/>
              <a:gd name="T29" fmla="*/ 171 h 267"/>
              <a:gd name="T30" fmla="*/ 55 w 510"/>
              <a:gd name="T31" fmla="*/ 198 h 267"/>
              <a:gd name="T32" fmla="*/ 233 w 510"/>
              <a:gd name="T33" fmla="*/ 55 h 267"/>
            </a:gdLst>
            <a:ahLst/>
            <a:cxnLst/>
            <a:rect l="0" t="0" r="r" b="b"/>
            <a:pathLst>
              <a:path w="510" h="267">
                <a:moveTo>
                  <a:pt x="233" y="55"/>
                </a:moveTo>
                <a:cubicBezTo>
                  <a:pt x="314" y="55"/>
                  <a:pt x="387" y="110"/>
                  <a:pt x="408" y="188"/>
                </a:cubicBezTo>
                <a:cubicBezTo>
                  <a:pt x="410" y="193"/>
                  <a:pt x="410" y="193"/>
                  <a:pt x="410" y="193"/>
                </a:cubicBezTo>
                <a:cubicBezTo>
                  <a:pt x="356" y="199"/>
                  <a:pt x="356" y="199"/>
                  <a:pt x="356" y="199"/>
                </a:cubicBezTo>
                <a:cubicBezTo>
                  <a:pt x="407" y="240"/>
                  <a:pt x="407" y="240"/>
                  <a:pt x="407" y="240"/>
                </a:cubicBezTo>
                <a:cubicBezTo>
                  <a:pt x="407" y="240"/>
                  <a:pt x="407" y="240"/>
                  <a:pt x="407" y="240"/>
                </a:cubicBezTo>
                <a:cubicBezTo>
                  <a:pt x="441" y="267"/>
                  <a:pt x="441" y="267"/>
                  <a:pt x="441" y="267"/>
                </a:cubicBezTo>
                <a:cubicBezTo>
                  <a:pt x="510" y="182"/>
                  <a:pt x="510" y="182"/>
                  <a:pt x="510" y="182"/>
                </a:cubicBezTo>
                <a:cubicBezTo>
                  <a:pt x="465" y="187"/>
                  <a:pt x="465" y="187"/>
                  <a:pt x="465" y="187"/>
                </a:cubicBezTo>
                <a:cubicBezTo>
                  <a:pt x="464" y="183"/>
                  <a:pt x="464" y="183"/>
                  <a:pt x="464" y="183"/>
                </a:cubicBezTo>
                <a:cubicBezTo>
                  <a:pt x="439" y="75"/>
                  <a:pt x="344" y="0"/>
                  <a:pt x="233" y="0"/>
                </a:cubicBezTo>
                <a:cubicBezTo>
                  <a:pt x="120" y="0"/>
                  <a:pt x="22" y="81"/>
                  <a:pt x="0" y="191"/>
                </a:cubicBezTo>
                <a:cubicBezTo>
                  <a:pt x="26" y="170"/>
                  <a:pt x="26" y="170"/>
                  <a:pt x="26" y="170"/>
                </a:cubicBezTo>
                <a:cubicBezTo>
                  <a:pt x="27" y="169"/>
                  <a:pt x="29" y="169"/>
                  <a:pt x="30" y="169"/>
                </a:cubicBezTo>
                <a:cubicBezTo>
                  <a:pt x="32" y="169"/>
                  <a:pt x="33" y="170"/>
                  <a:pt x="34" y="171"/>
                </a:cubicBezTo>
                <a:cubicBezTo>
                  <a:pt x="55" y="198"/>
                  <a:pt x="55" y="198"/>
                  <a:pt x="55" y="198"/>
                </a:cubicBezTo>
                <a:cubicBezTo>
                  <a:pt x="74" y="115"/>
                  <a:pt x="147" y="55"/>
                  <a:pt x="233" y="55"/>
                </a:cubicBezTo>
                <a:close/>
              </a:path>
            </a:pathLst>
          </a:custGeom>
          <a:solidFill>
            <a:schemeClr val="tx2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180000" tIns="46800" rIns="180000" bIns="468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48234" y="2815630"/>
            <a:ext cx="3470666" cy="192752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32573" y="3038937"/>
            <a:ext cx="3373627" cy="151371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Tạo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operator (&lt;, &lt;=, =, &gt;=, &gt;) &amp; B- tree operator class.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243919" y="2523449"/>
            <a:ext cx="481369" cy="48136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66141" y="2652480"/>
            <a:ext cx="236925" cy="223307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0024" y="2815631"/>
            <a:ext cx="3470666" cy="192209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54363" y="3038937"/>
            <a:ext cx="3373627" cy="151303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Tạo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domain </a:t>
            </a:r>
            <a:r>
              <a:rPr kumimoji="1" lang="en-US" altLang="zh-CN" sz="20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ore_en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bigint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ciphertext</a:t>
            </a:r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.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65709" y="2523449"/>
            <a:ext cx="481369" cy="4813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3641" y="2641382"/>
            <a:ext cx="245504" cy="24550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15 – Domain &amp; Operator Class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399" y="1132196"/>
            <a:ext cx="2700000" cy="14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77907" y="723900"/>
            <a:ext cx="3480625" cy="51009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Contents</a:t>
            </a:r>
            <a:endParaRPr kumimoji="1" lang="zh-CN" altLang="en-US"/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B990DF60-543E-3DEB-ACAA-ACFDD2CA347F}"/>
              </a:ext>
            </a:extLst>
          </p:cNvPr>
          <p:cNvSpPr txBox="1"/>
          <p:nvPr/>
        </p:nvSpPr>
        <p:spPr>
          <a:xfrm flipH="1">
            <a:off x="1662114" y="3421829"/>
            <a:ext cx="2823432" cy="1343589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22225" cap="sq">
            <a:solidFill>
              <a:schemeClr val="accent1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9E535BA3-37BA-5EA8-56E5-ED2D715DAA29}"/>
              </a:ext>
            </a:extLst>
          </p:cNvPr>
          <p:cNvSpPr txBox="1"/>
          <p:nvPr/>
        </p:nvSpPr>
        <p:spPr>
          <a:xfrm flipH="1">
            <a:off x="1662114" y="4885878"/>
            <a:ext cx="2823432" cy="1343589"/>
          </a:xfrm>
          <a:prstGeom prst="rect">
            <a:avLst/>
          </a:prstGeom>
          <a:solidFill>
            <a:schemeClr val="bg1"/>
          </a:solidFill>
          <a:ln w="22225" cap="sq">
            <a:solidFill>
              <a:schemeClr val="accent1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>
            <a:extLst>
              <a:ext uri="{FF2B5EF4-FFF2-40B4-BE49-F238E27FC236}">
                <a16:creationId xmlns:a16="http://schemas.microsoft.com/office/drawing/2014/main" id="{47B45BEB-F286-C6D5-3C40-C72E2B4F051F}"/>
              </a:ext>
            </a:extLst>
          </p:cNvPr>
          <p:cNvSpPr txBox="1"/>
          <p:nvPr/>
        </p:nvSpPr>
        <p:spPr>
          <a:xfrm flipV="1">
            <a:off x="6294740" y="1957897"/>
            <a:ext cx="2823432" cy="1343589"/>
          </a:xfrm>
          <a:prstGeom prst="snip1Rect">
            <a:avLst>
              <a:gd name="adj" fmla="val 120"/>
            </a:avLst>
          </a:prstGeom>
          <a:solidFill>
            <a:schemeClr val="bg1"/>
          </a:solidFill>
          <a:ln w="22225" cap="sq">
            <a:solidFill>
              <a:schemeClr val="accent1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AA5AFFED-86EE-493C-957E-2067DA5B6F3D}"/>
              </a:ext>
            </a:extLst>
          </p:cNvPr>
          <p:cNvSpPr txBox="1"/>
          <p:nvPr/>
        </p:nvSpPr>
        <p:spPr>
          <a:xfrm>
            <a:off x="2618403" y="3845760"/>
            <a:ext cx="1663700" cy="457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39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Động lực &amp; Tiềm năng</a:t>
            </a:r>
            <a:endParaRPr kumimoji="1" lang="zh-CN" altLang="en-US"/>
          </a:p>
        </p:txBody>
      </p:sp>
      <p:cxnSp>
        <p:nvCxnSpPr>
          <p:cNvPr id="50" name="线条 1">
            <a:extLst>
              <a:ext uri="{FF2B5EF4-FFF2-40B4-BE49-F238E27FC236}">
                <a16:creationId xmlns:a16="http://schemas.microsoft.com/office/drawing/2014/main" id="{B6BEF570-9D4D-AA9C-1EE4-5567C0B1F342}"/>
              </a:ext>
            </a:extLst>
          </p:cNvPr>
          <p:cNvCxnSpPr/>
          <p:nvPr/>
        </p:nvCxnSpPr>
        <p:spPr>
          <a:xfrm>
            <a:off x="2659635" y="3740098"/>
            <a:ext cx="371475" cy="0"/>
          </a:xfrm>
          <a:prstGeom prst="line">
            <a:avLst/>
          </a:prstGeom>
          <a:noFill/>
          <a:ln w="19050" cap="sq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</p:cxnSp>
      <p:sp>
        <p:nvSpPr>
          <p:cNvPr id="51" name="标题 1">
            <a:extLst>
              <a:ext uri="{FF2B5EF4-FFF2-40B4-BE49-F238E27FC236}">
                <a16:creationId xmlns:a16="http://schemas.microsoft.com/office/drawing/2014/main" id="{C0BDC64F-3A1B-7E97-2ED5-AED630837E1C}"/>
              </a:ext>
            </a:extLst>
          </p:cNvPr>
          <p:cNvSpPr txBox="1"/>
          <p:nvPr/>
        </p:nvSpPr>
        <p:spPr>
          <a:xfrm>
            <a:off x="1985511" y="3930399"/>
            <a:ext cx="289255" cy="289255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82527EB3-A774-A38D-C55C-DCFBC8B5452C}"/>
              </a:ext>
            </a:extLst>
          </p:cNvPr>
          <p:cNvSpPr txBox="1"/>
          <p:nvPr/>
        </p:nvSpPr>
        <p:spPr>
          <a:xfrm>
            <a:off x="1822168" y="3767056"/>
            <a:ext cx="615941" cy="615941"/>
          </a:xfrm>
          <a:prstGeom prst="ellipse">
            <a:avLst/>
          </a:prstGeom>
          <a:noFill/>
          <a:ln w="22225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>
            <a:extLst>
              <a:ext uri="{FF2B5EF4-FFF2-40B4-BE49-F238E27FC236}">
                <a16:creationId xmlns:a16="http://schemas.microsoft.com/office/drawing/2014/main" id="{6F4558F6-1664-ACDE-3532-8DFA51A92653}"/>
              </a:ext>
            </a:extLst>
          </p:cNvPr>
          <p:cNvSpPr txBox="1"/>
          <p:nvPr/>
        </p:nvSpPr>
        <p:spPr>
          <a:xfrm>
            <a:off x="2618403" y="5317399"/>
            <a:ext cx="1663700" cy="457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39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Nghiên cứu liên quan</a:t>
            </a:r>
            <a:endParaRPr kumimoji="1" lang="zh-CN" altLang="en-US"/>
          </a:p>
        </p:txBody>
      </p:sp>
      <p:cxnSp>
        <p:nvCxnSpPr>
          <p:cNvPr id="54" name="线条 1">
            <a:extLst>
              <a:ext uri="{FF2B5EF4-FFF2-40B4-BE49-F238E27FC236}">
                <a16:creationId xmlns:a16="http://schemas.microsoft.com/office/drawing/2014/main" id="{9179257D-B8FD-CAF3-0AA5-5CF572625560}"/>
              </a:ext>
            </a:extLst>
          </p:cNvPr>
          <p:cNvCxnSpPr/>
          <p:nvPr/>
        </p:nvCxnSpPr>
        <p:spPr>
          <a:xfrm>
            <a:off x="2675401" y="5171846"/>
            <a:ext cx="371475" cy="0"/>
          </a:xfrm>
          <a:prstGeom prst="line">
            <a:avLst/>
          </a:prstGeom>
          <a:noFill/>
          <a:ln w="19050" cap="sq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</p:cxnSp>
      <p:sp>
        <p:nvSpPr>
          <p:cNvPr id="55" name="标题 1">
            <a:extLst>
              <a:ext uri="{FF2B5EF4-FFF2-40B4-BE49-F238E27FC236}">
                <a16:creationId xmlns:a16="http://schemas.microsoft.com/office/drawing/2014/main" id="{2BFF0F01-9188-CE10-1254-8B8ECF975F2A}"/>
              </a:ext>
            </a:extLst>
          </p:cNvPr>
          <p:cNvSpPr txBox="1"/>
          <p:nvPr/>
        </p:nvSpPr>
        <p:spPr>
          <a:xfrm>
            <a:off x="1985511" y="5407954"/>
            <a:ext cx="289255" cy="26224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>
            <a:extLst>
              <a:ext uri="{FF2B5EF4-FFF2-40B4-BE49-F238E27FC236}">
                <a16:creationId xmlns:a16="http://schemas.microsoft.com/office/drawing/2014/main" id="{24F1FA25-E76E-2C15-E23A-CCA8E8FD9071}"/>
              </a:ext>
            </a:extLst>
          </p:cNvPr>
          <p:cNvSpPr txBox="1"/>
          <p:nvPr/>
        </p:nvSpPr>
        <p:spPr>
          <a:xfrm>
            <a:off x="1822168" y="5231105"/>
            <a:ext cx="615941" cy="615941"/>
          </a:xfrm>
          <a:prstGeom prst="ellipse">
            <a:avLst/>
          </a:prstGeom>
          <a:noFill/>
          <a:ln w="22225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id="{846A8439-5B4E-4E14-8A23-3C5137AB3804}"/>
              </a:ext>
            </a:extLst>
          </p:cNvPr>
          <p:cNvSpPr txBox="1"/>
          <p:nvPr/>
        </p:nvSpPr>
        <p:spPr>
          <a:xfrm>
            <a:off x="7235258" y="2355856"/>
            <a:ext cx="1663700" cy="457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39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Phương pháp mô phỏng</a:t>
            </a:r>
            <a:endParaRPr kumimoji="1" lang="zh-CN" altLang="en-US"/>
          </a:p>
        </p:txBody>
      </p:sp>
      <p:cxnSp>
        <p:nvCxnSpPr>
          <p:cNvPr id="58" name="线条 1">
            <a:extLst>
              <a:ext uri="{FF2B5EF4-FFF2-40B4-BE49-F238E27FC236}">
                <a16:creationId xmlns:a16="http://schemas.microsoft.com/office/drawing/2014/main" id="{23B57AB1-967C-DDAA-105B-D98FB3C11B78}"/>
              </a:ext>
            </a:extLst>
          </p:cNvPr>
          <p:cNvCxnSpPr/>
          <p:nvPr/>
        </p:nvCxnSpPr>
        <p:spPr>
          <a:xfrm>
            <a:off x="7332368" y="2265221"/>
            <a:ext cx="371475" cy="0"/>
          </a:xfrm>
          <a:prstGeom prst="line">
            <a:avLst/>
          </a:prstGeom>
          <a:noFill/>
          <a:ln w="19050" cap="sq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</p:cxnSp>
      <p:sp>
        <p:nvSpPr>
          <p:cNvPr id="59" name="标题 1">
            <a:extLst>
              <a:ext uri="{FF2B5EF4-FFF2-40B4-BE49-F238E27FC236}">
                <a16:creationId xmlns:a16="http://schemas.microsoft.com/office/drawing/2014/main" id="{8FF54A29-0A37-54ED-8FDC-5B0F298A435B}"/>
              </a:ext>
            </a:extLst>
          </p:cNvPr>
          <p:cNvSpPr txBox="1"/>
          <p:nvPr/>
        </p:nvSpPr>
        <p:spPr>
          <a:xfrm>
            <a:off x="6626712" y="2497890"/>
            <a:ext cx="289255" cy="26758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0" name="标题 1">
            <a:extLst>
              <a:ext uri="{FF2B5EF4-FFF2-40B4-BE49-F238E27FC236}">
                <a16:creationId xmlns:a16="http://schemas.microsoft.com/office/drawing/2014/main" id="{66B8F9E6-C3D3-0F87-5C85-FD9982E211C7}"/>
              </a:ext>
            </a:extLst>
          </p:cNvPr>
          <p:cNvSpPr txBox="1"/>
          <p:nvPr/>
        </p:nvSpPr>
        <p:spPr>
          <a:xfrm>
            <a:off x="6463369" y="2323710"/>
            <a:ext cx="615941" cy="615941"/>
          </a:xfrm>
          <a:prstGeom prst="ellipse">
            <a:avLst/>
          </a:prstGeom>
          <a:noFill/>
          <a:ln w="22225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1" name="标题 1">
            <a:extLst>
              <a:ext uri="{FF2B5EF4-FFF2-40B4-BE49-F238E27FC236}">
                <a16:creationId xmlns:a16="http://schemas.microsoft.com/office/drawing/2014/main" id="{3987B6C1-D445-76CE-2529-2A5E6081A366}"/>
              </a:ext>
            </a:extLst>
          </p:cNvPr>
          <p:cNvSpPr txBox="1"/>
          <p:nvPr/>
        </p:nvSpPr>
        <p:spPr>
          <a:xfrm flipH="1">
            <a:off x="1662114" y="1957897"/>
            <a:ext cx="2823432" cy="1343589"/>
          </a:xfrm>
          <a:prstGeom prst="snip1Rect">
            <a:avLst>
              <a:gd name="adj" fmla="val 27343"/>
            </a:avLst>
          </a:prstGeom>
          <a:solidFill>
            <a:schemeClr val="bg1"/>
          </a:solidFill>
          <a:ln w="22225" cap="sq">
            <a:solidFill>
              <a:schemeClr val="accent1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2" name="标题 1">
            <a:extLst>
              <a:ext uri="{FF2B5EF4-FFF2-40B4-BE49-F238E27FC236}">
                <a16:creationId xmlns:a16="http://schemas.microsoft.com/office/drawing/2014/main" id="{C6F51753-9D3F-CD99-FFDA-9322E061798B}"/>
              </a:ext>
            </a:extLst>
          </p:cNvPr>
          <p:cNvSpPr txBox="1"/>
          <p:nvPr/>
        </p:nvSpPr>
        <p:spPr>
          <a:xfrm>
            <a:off x="2618403" y="2355854"/>
            <a:ext cx="1663700" cy="228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Phạm vi bài toán</a:t>
            </a:r>
            <a:endParaRPr kumimoji="1" lang="zh-CN" altLang="en-US"/>
          </a:p>
        </p:txBody>
      </p:sp>
      <p:cxnSp>
        <p:nvCxnSpPr>
          <p:cNvPr id="63" name="线条 1">
            <a:extLst>
              <a:ext uri="{FF2B5EF4-FFF2-40B4-BE49-F238E27FC236}">
                <a16:creationId xmlns:a16="http://schemas.microsoft.com/office/drawing/2014/main" id="{8601CFD5-C338-A35C-DDF5-0B8B362C0B38}"/>
              </a:ext>
            </a:extLst>
          </p:cNvPr>
          <p:cNvCxnSpPr/>
          <p:nvPr/>
        </p:nvCxnSpPr>
        <p:spPr>
          <a:xfrm>
            <a:off x="2671759" y="2261244"/>
            <a:ext cx="371475" cy="0"/>
          </a:xfrm>
          <a:prstGeom prst="line">
            <a:avLst/>
          </a:prstGeom>
          <a:noFill/>
          <a:ln w="19050" cap="sq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</p:cxnSp>
      <p:sp>
        <p:nvSpPr>
          <p:cNvPr id="64" name="标题 1">
            <a:extLst>
              <a:ext uri="{FF2B5EF4-FFF2-40B4-BE49-F238E27FC236}">
                <a16:creationId xmlns:a16="http://schemas.microsoft.com/office/drawing/2014/main" id="{D61E9656-F998-8362-4FB6-2A6A76EC00F1}"/>
              </a:ext>
            </a:extLst>
          </p:cNvPr>
          <p:cNvSpPr txBox="1"/>
          <p:nvPr/>
        </p:nvSpPr>
        <p:spPr>
          <a:xfrm>
            <a:off x="1802760" y="2319733"/>
            <a:ext cx="615941" cy="615941"/>
          </a:xfrm>
          <a:prstGeom prst="ellipse">
            <a:avLst/>
          </a:prstGeom>
          <a:noFill/>
          <a:ln w="22225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5" name="标题 1">
            <a:extLst>
              <a:ext uri="{FF2B5EF4-FFF2-40B4-BE49-F238E27FC236}">
                <a16:creationId xmlns:a16="http://schemas.microsoft.com/office/drawing/2014/main" id="{3497EEDD-8570-0647-8BB9-28653ED5B5E0}"/>
              </a:ext>
            </a:extLst>
          </p:cNvPr>
          <p:cNvSpPr txBox="1"/>
          <p:nvPr/>
        </p:nvSpPr>
        <p:spPr>
          <a:xfrm>
            <a:off x="1960478" y="2486087"/>
            <a:ext cx="300505" cy="283233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6" name="标题 1">
            <a:extLst>
              <a:ext uri="{FF2B5EF4-FFF2-40B4-BE49-F238E27FC236}">
                <a16:creationId xmlns:a16="http://schemas.microsoft.com/office/drawing/2014/main" id="{BC8A4EFE-7531-E30A-FF99-154A23E32D12}"/>
              </a:ext>
            </a:extLst>
          </p:cNvPr>
          <p:cNvSpPr txBox="1"/>
          <p:nvPr/>
        </p:nvSpPr>
        <p:spPr>
          <a:xfrm flipH="1">
            <a:off x="6294739" y="3421831"/>
            <a:ext cx="2823432" cy="1343589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 w="22225" cap="sq">
            <a:solidFill>
              <a:schemeClr val="accent1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7" name="标题 1">
            <a:extLst>
              <a:ext uri="{FF2B5EF4-FFF2-40B4-BE49-F238E27FC236}">
                <a16:creationId xmlns:a16="http://schemas.microsoft.com/office/drawing/2014/main" id="{3B9CE3A5-C742-9790-76D8-33E647EC2737}"/>
              </a:ext>
            </a:extLst>
          </p:cNvPr>
          <p:cNvSpPr txBox="1"/>
          <p:nvPr/>
        </p:nvSpPr>
        <p:spPr>
          <a:xfrm rot="10800000" flipH="1">
            <a:off x="6294740" y="4885877"/>
            <a:ext cx="2823432" cy="1343589"/>
          </a:xfrm>
          <a:prstGeom prst="snip1Rect">
            <a:avLst>
              <a:gd name="adj" fmla="val 24881"/>
            </a:avLst>
          </a:prstGeom>
          <a:solidFill>
            <a:schemeClr val="bg1"/>
          </a:solidFill>
          <a:ln w="22225" cap="sq">
            <a:solidFill>
              <a:schemeClr val="accent1">
                <a:lumMod val="60000"/>
                <a:lumOff val="40000"/>
              </a:schemeClr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8" name="标题 1">
            <a:extLst>
              <a:ext uri="{FF2B5EF4-FFF2-40B4-BE49-F238E27FC236}">
                <a16:creationId xmlns:a16="http://schemas.microsoft.com/office/drawing/2014/main" id="{26E160E0-73E0-9626-4214-46EA9E0F579F}"/>
              </a:ext>
            </a:extLst>
          </p:cNvPr>
          <p:cNvSpPr txBox="1"/>
          <p:nvPr/>
        </p:nvSpPr>
        <p:spPr>
          <a:xfrm>
            <a:off x="7235258" y="3845762"/>
            <a:ext cx="1663700" cy="457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39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Kết quả thực nghiệm</a:t>
            </a:r>
            <a:endParaRPr kumimoji="1" lang="zh-CN" altLang="en-US"/>
          </a:p>
        </p:txBody>
      </p:sp>
      <p:cxnSp>
        <p:nvCxnSpPr>
          <p:cNvPr id="69" name="线条 1">
            <a:extLst>
              <a:ext uri="{FF2B5EF4-FFF2-40B4-BE49-F238E27FC236}">
                <a16:creationId xmlns:a16="http://schemas.microsoft.com/office/drawing/2014/main" id="{763FEF14-D277-E71C-211E-27840E853BDF}"/>
              </a:ext>
            </a:extLst>
          </p:cNvPr>
          <p:cNvCxnSpPr/>
          <p:nvPr/>
        </p:nvCxnSpPr>
        <p:spPr>
          <a:xfrm>
            <a:off x="7264272" y="3777293"/>
            <a:ext cx="371475" cy="0"/>
          </a:xfrm>
          <a:prstGeom prst="line">
            <a:avLst/>
          </a:prstGeom>
          <a:noFill/>
          <a:ln w="19050" cap="sq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</p:cxnSp>
      <p:sp>
        <p:nvSpPr>
          <p:cNvPr id="70" name="标题 1">
            <a:extLst>
              <a:ext uri="{FF2B5EF4-FFF2-40B4-BE49-F238E27FC236}">
                <a16:creationId xmlns:a16="http://schemas.microsoft.com/office/drawing/2014/main" id="{223A3600-7857-218F-FC03-E3A7B205BDF5}"/>
              </a:ext>
            </a:extLst>
          </p:cNvPr>
          <p:cNvSpPr txBox="1"/>
          <p:nvPr/>
        </p:nvSpPr>
        <p:spPr>
          <a:xfrm>
            <a:off x="6426805" y="3804251"/>
            <a:ext cx="615941" cy="615941"/>
          </a:xfrm>
          <a:prstGeom prst="ellipse">
            <a:avLst/>
          </a:prstGeom>
          <a:noFill/>
          <a:ln w="22225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" name="标题 1">
            <a:extLst>
              <a:ext uri="{FF2B5EF4-FFF2-40B4-BE49-F238E27FC236}">
                <a16:creationId xmlns:a16="http://schemas.microsoft.com/office/drawing/2014/main" id="{C38FB2E9-4700-9183-3A07-6477AB72757E}"/>
              </a:ext>
            </a:extLst>
          </p:cNvPr>
          <p:cNvSpPr txBox="1"/>
          <p:nvPr/>
        </p:nvSpPr>
        <p:spPr>
          <a:xfrm>
            <a:off x="7235258" y="5317401"/>
            <a:ext cx="1663700" cy="457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399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Kết luận &amp; hướng phát triển</a:t>
            </a:r>
            <a:endParaRPr kumimoji="1" lang="zh-CN" altLang="en-US"/>
          </a:p>
        </p:txBody>
      </p:sp>
      <p:cxnSp>
        <p:nvCxnSpPr>
          <p:cNvPr id="72" name="线条 1">
            <a:extLst>
              <a:ext uri="{FF2B5EF4-FFF2-40B4-BE49-F238E27FC236}">
                <a16:creationId xmlns:a16="http://schemas.microsoft.com/office/drawing/2014/main" id="{C6BC8F15-55FC-E896-A240-CA2FD2DB05A9}"/>
              </a:ext>
            </a:extLst>
          </p:cNvPr>
          <p:cNvCxnSpPr/>
          <p:nvPr/>
        </p:nvCxnSpPr>
        <p:spPr>
          <a:xfrm>
            <a:off x="7280038" y="5209041"/>
            <a:ext cx="371475" cy="0"/>
          </a:xfrm>
          <a:prstGeom prst="line">
            <a:avLst/>
          </a:prstGeom>
          <a:noFill/>
          <a:ln w="19050" cap="sq">
            <a:solidFill>
              <a:schemeClr val="tx1">
                <a:lumMod val="85000"/>
                <a:lumOff val="15000"/>
              </a:schemeClr>
            </a:solidFill>
            <a:prstDash val="solid"/>
            <a:miter/>
          </a:ln>
        </p:spPr>
      </p:cxnSp>
      <p:sp>
        <p:nvSpPr>
          <p:cNvPr id="73" name="标题 1">
            <a:extLst>
              <a:ext uri="{FF2B5EF4-FFF2-40B4-BE49-F238E27FC236}">
                <a16:creationId xmlns:a16="http://schemas.microsoft.com/office/drawing/2014/main" id="{665C1742-3F6D-9CDF-01B5-4F09E64F0FD5}"/>
              </a:ext>
            </a:extLst>
          </p:cNvPr>
          <p:cNvSpPr txBox="1"/>
          <p:nvPr/>
        </p:nvSpPr>
        <p:spPr>
          <a:xfrm>
            <a:off x="6426805" y="5268300"/>
            <a:ext cx="615941" cy="615941"/>
          </a:xfrm>
          <a:prstGeom prst="ellipse">
            <a:avLst/>
          </a:prstGeom>
          <a:noFill/>
          <a:ln w="22225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>
            <a:extLst>
              <a:ext uri="{FF2B5EF4-FFF2-40B4-BE49-F238E27FC236}">
                <a16:creationId xmlns:a16="http://schemas.microsoft.com/office/drawing/2014/main" id="{C399721B-95E5-6FDD-8BED-A3E6463818E2}"/>
              </a:ext>
            </a:extLst>
          </p:cNvPr>
          <p:cNvSpPr txBox="1"/>
          <p:nvPr/>
        </p:nvSpPr>
        <p:spPr>
          <a:xfrm>
            <a:off x="6573291" y="5414786"/>
            <a:ext cx="322968" cy="32296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>
            <a:extLst>
              <a:ext uri="{FF2B5EF4-FFF2-40B4-BE49-F238E27FC236}">
                <a16:creationId xmlns:a16="http://schemas.microsoft.com/office/drawing/2014/main" id="{94689A05-341A-0D9C-F837-1474C12669D1}"/>
              </a:ext>
            </a:extLst>
          </p:cNvPr>
          <p:cNvSpPr txBox="1"/>
          <p:nvPr/>
        </p:nvSpPr>
        <p:spPr>
          <a:xfrm>
            <a:off x="6573291" y="3950737"/>
            <a:ext cx="322968" cy="32296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3087D-0941-5250-7975-EFDED850F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7CC9389-02F3-1917-5789-40837B1C0DB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E84DAE01-301B-373B-D99A-ECD8FB3167B5}"/>
              </a:ext>
            </a:extLst>
          </p:cNvPr>
          <p:cNvSpPr txBox="1"/>
          <p:nvPr/>
        </p:nvSpPr>
        <p:spPr>
          <a:xfrm>
            <a:off x="0" y="32879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EDEF437-8AF8-A48F-AFBF-9A6E1D003C8B}"/>
              </a:ext>
            </a:extLst>
          </p:cNvPr>
          <p:cNvSpPr txBox="1"/>
          <p:nvPr/>
        </p:nvSpPr>
        <p:spPr>
          <a:xfrm>
            <a:off x="385390" y="2230416"/>
            <a:ext cx="2211691" cy="3744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F752FA4-E700-91A2-A61E-521251174E81}"/>
              </a:ext>
            </a:extLst>
          </p:cNvPr>
          <p:cNvSpPr txBox="1"/>
          <p:nvPr/>
        </p:nvSpPr>
        <p:spPr>
          <a:xfrm>
            <a:off x="1184079" y="2761295"/>
            <a:ext cx="457487" cy="504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8587D04-CF00-4CF8-0EF0-592BE49A6121}"/>
              </a:ext>
            </a:extLst>
          </p:cNvPr>
          <p:cNvSpPr txBox="1"/>
          <p:nvPr/>
        </p:nvSpPr>
        <p:spPr>
          <a:xfrm>
            <a:off x="745390" y="2858464"/>
            <a:ext cx="783900" cy="67710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0726DCE-2D4A-19A0-FA8E-BF7E2242D406}"/>
              </a:ext>
            </a:extLst>
          </p:cNvPr>
          <p:cNvSpPr txBox="1"/>
          <p:nvPr/>
        </p:nvSpPr>
        <p:spPr>
          <a:xfrm>
            <a:off x="494144" y="3632741"/>
            <a:ext cx="1929833" cy="1747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8BE62EE-1826-CC7B-2145-8FE3587472FB}"/>
              </a:ext>
            </a:extLst>
          </p:cNvPr>
          <p:cNvSpPr txBox="1"/>
          <p:nvPr/>
        </p:nvSpPr>
        <p:spPr>
          <a:xfrm>
            <a:off x="3519175" y="2246074"/>
            <a:ext cx="2208894" cy="3744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BD26D50A-2682-5C19-815F-EA6596FD5128}"/>
              </a:ext>
            </a:extLst>
          </p:cNvPr>
          <p:cNvSpPr txBox="1"/>
          <p:nvPr/>
        </p:nvSpPr>
        <p:spPr>
          <a:xfrm>
            <a:off x="4317863" y="2776953"/>
            <a:ext cx="433649" cy="504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BA2F87D-7862-A80C-00C7-ED328FF19122}"/>
              </a:ext>
            </a:extLst>
          </p:cNvPr>
          <p:cNvSpPr txBox="1"/>
          <p:nvPr/>
        </p:nvSpPr>
        <p:spPr>
          <a:xfrm>
            <a:off x="3879174" y="2874122"/>
            <a:ext cx="743054" cy="67710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722BCB71-3EC3-3816-4F7B-C1FF31AADC3C}"/>
              </a:ext>
            </a:extLst>
          </p:cNvPr>
          <p:cNvSpPr txBox="1"/>
          <p:nvPr/>
        </p:nvSpPr>
        <p:spPr>
          <a:xfrm>
            <a:off x="3761198" y="3609743"/>
            <a:ext cx="1878576" cy="15838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Rewrite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01886A1B-F393-76D5-6355-567ED91434DB}"/>
              </a:ext>
            </a:extLst>
          </p:cNvPr>
          <p:cNvSpPr txBox="1"/>
          <p:nvPr/>
        </p:nvSpPr>
        <p:spPr>
          <a:xfrm>
            <a:off x="6526757" y="2246074"/>
            <a:ext cx="2208894" cy="3744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F15D7793-D6BD-2FFB-CFF8-01B811E9D33A}"/>
              </a:ext>
            </a:extLst>
          </p:cNvPr>
          <p:cNvSpPr txBox="1"/>
          <p:nvPr/>
        </p:nvSpPr>
        <p:spPr>
          <a:xfrm>
            <a:off x="7489494" y="2776953"/>
            <a:ext cx="504000" cy="504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0649166-EFAE-A046-6AE9-A0058EEAFECC}"/>
              </a:ext>
            </a:extLst>
          </p:cNvPr>
          <p:cNvSpPr txBox="1"/>
          <p:nvPr/>
        </p:nvSpPr>
        <p:spPr>
          <a:xfrm>
            <a:off x="7050805" y="2874122"/>
            <a:ext cx="863600" cy="67710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FA12AC17-DE44-BE80-A828-6DBAEF10F9FB}"/>
              </a:ext>
            </a:extLst>
          </p:cNvPr>
          <p:cNvSpPr txBox="1"/>
          <p:nvPr/>
        </p:nvSpPr>
        <p:spPr>
          <a:xfrm>
            <a:off x="6739419" y="3668146"/>
            <a:ext cx="1957219" cy="15838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ciphertext</a:t>
            </a:r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A6046D9B-3913-FEE3-12DC-2FC366E6CAD0}"/>
              </a:ext>
            </a:extLst>
          </p:cNvPr>
          <p:cNvSpPr txBox="1"/>
          <p:nvPr/>
        </p:nvSpPr>
        <p:spPr>
          <a:xfrm>
            <a:off x="2650298" y="3668659"/>
            <a:ext cx="787500" cy="756000"/>
          </a:xfrm>
          <a:prstGeom prst="rightArrow">
            <a:avLst>
              <a:gd name="adj1" fmla="val 64800"/>
              <a:gd name="adj2" fmla="val 36770"/>
            </a:avLst>
          </a:prstGeom>
          <a:gradFill>
            <a:gsLst>
              <a:gs pos="10000">
                <a:schemeClr val="bg1">
                  <a:alpha val="0"/>
                </a:schemeClr>
              </a:gs>
              <a:gs pos="9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FE523F13-EA65-7F81-C826-A701474E2796}"/>
              </a:ext>
            </a:extLst>
          </p:cNvPr>
          <p:cNvSpPr txBox="1"/>
          <p:nvPr/>
        </p:nvSpPr>
        <p:spPr>
          <a:xfrm>
            <a:off x="5728069" y="3609743"/>
            <a:ext cx="787500" cy="756000"/>
          </a:xfrm>
          <a:prstGeom prst="rightArrow">
            <a:avLst>
              <a:gd name="adj1" fmla="val 64800"/>
              <a:gd name="adj2" fmla="val 36770"/>
            </a:avLst>
          </a:prstGeom>
          <a:gradFill>
            <a:gsLst>
              <a:gs pos="10000">
                <a:schemeClr val="bg1">
                  <a:alpha val="0"/>
                </a:schemeClr>
              </a:gs>
              <a:gs pos="9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任意多边形: 形状 1">
            <a:extLst>
              <a:ext uri="{FF2B5EF4-FFF2-40B4-BE49-F238E27FC236}">
                <a16:creationId xmlns:a16="http://schemas.microsoft.com/office/drawing/2014/main" id="{ECB05E2F-6135-FE53-AFF8-49CEDF057210}"/>
              </a:ext>
            </a:extLst>
          </p:cNvPr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任意多边形: 形状 2">
            <a:extLst>
              <a:ext uri="{FF2B5EF4-FFF2-40B4-BE49-F238E27FC236}">
                <a16:creationId xmlns:a16="http://schemas.microsoft.com/office/drawing/2014/main" id="{547854BD-4B7E-E0FA-5D7D-5405EEB5A0DF}"/>
              </a:ext>
            </a:extLst>
          </p:cNvPr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id="{390D200F-614A-E190-A327-202A718D556F}"/>
              </a:ext>
            </a:extLst>
          </p:cNvPr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Slide 16 – Pipeline End-to-End</a:t>
            </a:r>
            <a:endParaRPr kumimoji="1" lang="zh-CN" altLang="en-US" sz="2800" dirty="0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507F6530-937B-A6C5-B396-B1F445003F15}"/>
              </a:ext>
            </a:extLst>
          </p:cNvPr>
          <p:cNvSpPr txBox="1"/>
          <p:nvPr/>
        </p:nvSpPr>
        <p:spPr>
          <a:xfrm>
            <a:off x="9488962" y="2246074"/>
            <a:ext cx="2208894" cy="3744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>
                <a:lumMod val="40000"/>
                <a:lumOff val="60000"/>
              </a:schemeClr>
            </a:solidFill>
            <a:miter/>
          </a:ln>
          <a:effectLst>
            <a:outerShdw blurRad="317500" dist="127000" dir="270000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D90AF239-896A-855A-C899-59917E1DBD25}"/>
              </a:ext>
            </a:extLst>
          </p:cNvPr>
          <p:cNvSpPr txBox="1"/>
          <p:nvPr/>
        </p:nvSpPr>
        <p:spPr>
          <a:xfrm>
            <a:off x="10451699" y="2776953"/>
            <a:ext cx="504000" cy="504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8BB59B31-BB2C-2BA6-399B-BE28EE5CE750}"/>
              </a:ext>
            </a:extLst>
          </p:cNvPr>
          <p:cNvSpPr txBox="1"/>
          <p:nvPr/>
        </p:nvSpPr>
        <p:spPr>
          <a:xfrm>
            <a:off x="10013010" y="2874122"/>
            <a:ext cx="863600" cy="67710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 dirty="0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551F91E3-2231-DD13-45BA-AE1EF09D5845}"/>
              </a:ext>
            </a:extLst>
          </p:cNvPr>
          <p:cNvSpPr txBox="1"/>
          <p:nvPr/>
        </p:nvSpPr>
        <p:spPr>
          <a:xfrm>
            <a:off x="9701624" y="3668146"/>
            <a:ext cx="1957219" cy="15838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</a:t>
            </a:r>
            <a:r>
              <a:rPr lang="en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7EBC5634-5688-9E97-E0AA-6210B269FFD3}"/>
              </a:ext>
            </a:extLst>
          </p:cNvPr>
          <p:cNvSpPr txBox="1"/>
          <p:nvPr/>
        </p:nvSpPr>
        <p:spPr>
          <a:xfrm>
            <a:off x="8690274" y="3609743"/>
            <a:ext cx="787500" cy="756000"/>
          </a:xfrm>
          <a:prstGeom prst="rightArrow">
            <a:avLst>
              <a:gd name="adj1" fmla="val 64800"/>
              <a:gd name="adj2" fmla="val 36770"/>
            </a:avLst>
          </a:prstGeom>
          <a:gradFill>
            <a:gsLst>
              <a:gs pos="10000">
                <a:schemeClr val="bg1">
                  <a:alpha val="0"/>
                </a:schemeClr>
              </a:gs>
              <a:gs pos="9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8328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06311" y="2908300"/>
            <a:ext cx="4746978" cy="1737747"/>
          </a:xfrm>
          <a:prstGeom prst="wedgeRectCallout">
            <a:avLst>
              <a:gd name="adj1" fmla="val -37592"/>
              <a:gd name="adj2" fmla="val 59608"/>
            </a:avLst>
          </a:prstGeom>
          <a:solidFill>
            <a:srgbClr val="F2F2F2">
              <a:alpha val="100000"/>
            </a:srgb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69192" y="3086100"/>
            <a:ext cx="4421216" cy="1396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Môi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trườngUbuntu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22, PostgreSQL 16, Python.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269192" y="4919604"/>
            <a:ext cx="631851" cy="631851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13362" y="5073646"/>
            <a:ext cx="343511" cy="323767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38711" y="2910314"/>
            <a:ext cx="4746978" cy="1700379"/>
          </a:xfrm>
          <a:prstGeom prst="wedgeRectCallout">
            <a:avLst>
              <a:gd name="adj1" fmla="val -37775"/>
              <a:gd name="adj2" fmla="val 60195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01592" y="3086100"/>
            <a:ext cx="4421216" cy="1397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Extension C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chạy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ổn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định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435173" y="4919604"/>
            <a:ext cx="631851" cy="63185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61854" y="5060465"/>
            <a:ext cx="378490" cy="350129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17 –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Kết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quả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thực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nghiệm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+ DEMO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2005876" y="0"/>
            <a:ext cx="6015705" cy="6858000"/>
          </a:xfrm>
          <a:custGeom>
            <a:avLst/>
            <a:gdLst>
              <a:gd name="connsiteX0" fmla="*/ 2107890 w 6015705"/>
              <a:gd name="connsiteY0" fmla="*/ 0 h 6858000"/>
              <a:gd name="connsiteX1" fmla="*/ 6015705 w 6015705"/>
              <a:gd name="connsiteY1" fmla="*/ 0 h 6858000"/>
              <a:gd name="connsiteX2" fmla="*/ 6003008 w 6015705"/>
              <a:gd name="connsiteY2" fmla="*/ 4441 h 6858000"/>
              <a:gd name="connsiteX3" fmla="*/ 5439376 w 6015705"/>
              <a:gd name="connsiteY3" fmla="*/ 378718 h 6858000"/>
              <a:gd name="connsiteX4" fmla="*/ 3593868 w 6015705"/>
              <a:gd name="connsiteY4" fmla="*/ 2224223 h 6858000"/>
              <a:gd name="connsiteX5" fmla="*/ 3593868 w 6015705"/>
              <a:gd name="connsiteY5" fmla="*/ 4633781 h 6858000"/>
              <a:gd name="connsiteX6" fmla="*/ 5439376 w 6015705"/>
              <a:gd name="connsiteY6" fmla="*/ 6479282 h 6858000"/>
              <a:gd name="connsiteX7" fmla="*/ 6003008 w 6015705"/>
              <a:gd name="connsiteY7" fmla="*/ 6853560 h 6858000"/>
              <a:gd name="connsiteX8" fmla="*/ 6015704 w 6015705"/>
              <a:gd name="connsiteY8" fmla="*/ 6858000 h 6858000"/>
              <a:gd name="connsiteX9" fmla="*/ 2107888 w 6015705"/>
              <a:gd name="connsiteY9" fmla="*/ 6858000 h 6858000"/>
              <a:gd name="connsiteX10" fmla="*/ 934172 w 6015705"/>
              <a:gd name="connsiteY10" fmla="*/ 5684287 h 6858000"/>
              <a:gd name="connsiteX11" fmla="*/ 934172 w 6015705"/>
              <a:gd name="connsiteY11" fmla="*/ 1173716 h 6858000"/>
            </a:gdLst>
            <a:ahLst/>
            <a:cxnLst/>
            <a:rect l="l" t="t" r="r" b="b"/>
            <a:pathLst>
              <a:path w="6015705" h="6858000">
                <a:moveTo>
                  <a:pt x="2107890" y="0"/>
                </a:moveTo>
                <a:lnTo>
                  <a:pt x="6015705" y="0"/>
                </a:lnTo>
                <a:lnTo>
                  <a:pt x="6003008" y="4441"/>
                </a:lnTo>
                <a:cubicBezTo>
                  <a:pt x="5797905" y="87614"/>
                  <a:pt x="5605722" y="212373"/>
                  <a:pt x="5439376" y="378718"/>
                </a:cubicBezTo>
                <a:lnTo>
                  <a:pt x="3593868" y="2224223"/>
                </a:lnTo>
                <a:cubicBezTo>
                  <a:pt x="2928487" y="2889605"/>
                  <a:pt x="2928487" y="3968399"/>
                  <a:pt x="3593868" y="4633781"/>
                </a:cubicBezTo>
                <a:lnTo>
                  <a:pt x="5439376" y="6479282"/>
                </a:lnTo>
                <a:cubicBezTo>
                  <a:pt x="5605722" y="6645628"/>
                  <a:pt x="5797905" y="6770387"/>
                  <a:pt x="6003008" y="6853560"/>
                </a:cubicBezTo>
                <a:lnTo>
                  <a:pt x="6015704" y="6858000"/>
                </a:lnTo>
                <a:lnTo>
                  <a:pt x="2107888" y="6858000"/>
                </a:lnTo>
                <a:lnTo>
                  <a:pt x="934172" y="5684287"/>
                </a:lnTo>
                <a:cubicBezTo>
                  <a:pt x="-311390" y="4438727"/>
                  <a:pt x="-311390" y="2419276"/>
                  <a:pt x="934172" y="117371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53150" y="2278743"/>
            <a:ext cx="2300522" cy="2300516"/>
          </a:xfrm>
          <a:custGeom>
            <a:avLst/>
            <a:gdLst>
              <a:gd name="connsiteX0" fmla="*/ 2792230 w 5584459"/>
              <a:gd name="connsiteY0" fmla="*/ 0 h 5584460"/>
              <a:gd name="connsiteX1" fmla="*/ 3740023 w 5584459"/>
              <a:gd name="connsiteY1" fmla="*/ 392589 h 5584460"/>
              <a:gd name="connsiteX2" fmla="*/ 5191871 w 5584459"/>
              <a:gd name="connsiteY2" fmla="*/ 1844438 h 5584460"/>
              <a:gd name="connsiteX3" fmla="*/ 5191871 w 5584459"/>
              <a:gd name="connsiteY3" fmla="*/ 3740023 h 5584460"/>
              <a:gd name="connsiteX4" fmla="*/ 3740023 w 5584459"/>
              <a:gd name="connsiteY4" fmla="*/ 5191871 h 5584460"/>
              <a:gd name="connsiteX5" fmla="*/ 1844438 w 5584459"/>
              <a:gd name="connsiteY5" fmla="*/ 5191871 h 5584460"/>
              <a:gd name="connsiteX6" fmla="*/ 392589 w 5584459"/>
              <a:gd name="connsiteY6" fmla="*/ 3740023 h 5584460"/>
              <a:gd name="connsiteX7" fmla="*/ 392589 w 5584459"/>
              <a:gd name="connsiteY7" fmla="*/ 1844438 h 5584460"/>
              <a:gd name="connsiteX8" fmla="*/ 1844438 w 5584459"/>
              <a:gd name="connsiteY8" fmla="*/ 392589 h 5584460"/>
              <a:gd name="connsiteX9" fmla="*/ 2792230 w 5584459"/>
              <a:gd name="connsiteY9" fmla="*/ 0 h 5584460"/>
            </a:gdLst>
            <a:ahLst/>
            <a:cxnLst/>
            <a:rect l="l" t="t" r="r" b="b"/>
            <a:pathLst>
              <a:path w="5584459" h="5584460">
                <a:moveTo>
                  <a:pt x="2792230" y="0"/>
                </a:moveTo>
                <a:cubicBezTo>
                  <a:pt x="3135264" y="0"/>
                  <a:pt x="3478297" y="130863"/>
                  <a:pt x="3740023" y="392589"/>
                </a:cubicBezTo>
                <a:lnTo>
                  <a:pt x="5191871" y="1844438"/>
                </a:lnTo>
                <a:cubicBezTo>
                  <a:pt x="5715322" y="2367889"/>
                  <a:pt x="5715322" y="3216571"/>
                  <a:pt x="5191871" y="3740023"/>
                </a:cubicBezTo>
                <a:lnTo>
                  <a:pt x="3740023" y="5191871"/>
                </a:lnTo>
                <a:cubicBezTo>
                  <a:pt x="3216571" y="5715323"/>
                  <a:pt x="2367889" y="5715323"/>
                  <a:pt x="1844438" y="5191871"/>
                </a:cubicBezTo>
                <a:lnTo>
                  <a:pt x="392589" y="3740023"/>
                </a:lnTo>
                <a:cubicBezTo>
                  <a:pt x="-130863" y="3216571"/>
                  <a:pt x="-130863" y="2367889"/>
                  <a:pt x="392589" y="1844438"/>
                </a:cubicBezTo>
                <a:lnTo>
                  <a:pt x="1844438" y="392589"/>
                </a:lnTo>
                <a:cubicBezTo>
                  <a:pt x="2106164" y="130863"/>
                  <a:pt x="2449197" y="0"/>
                  <a:pt x="279223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>
            <a:outerShdw blurRad="3175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42587" y="3957327"/>
            <a:ext cx="1348392" cy="1348388"/>
          </a:xfrm>
          <a:custGeom>
            <a:avLst/>
            <a:gdLst>
              <a:gd name="connsiteX0" fmla="*/ 2792230 w 5584459"/>
              <a:gd name="connsiteY0" fmla="*/ 0 h 5584460"/>
              <a:gd name="connsiteX1" fmla="*/ 3740023 w 5584459"/>
              <a:gd name="connsiteY1" fmla="*/ 392589 h 5584460"/>
              <a:gd name="connsiteX2" fmla="*/ 5191871 w 5584459"/>
              <a:gd name="connsiteY2" fmla="*/ 1844438 h 5584460"/>
              <a:gd name="connsiteX3" fmla="*/ 5191871 w 5584459"/>
              <a:gd name="connsiteY3" fmla="*/ 3740023 h 5584460"/>
              <a:gd name="connsiteX4" fmla="*/ 3740023 w 5584459"/>
              <a:gd name="connsiteY4" fmla="*/ 5191871 h 5584460"/>
              <a:gd name="connsiteX5" fmla="*/ 1844438 w 5584459"/>
              <a:gd name="connsiteY5" fmla="*/ 5191871 h 5584460"/>
              <a:gd name="connsiteX6" fmla="*/ 392589 w 5584459"/>
              <a:gd name="connsiteY6" fmla="*/ 3740023 h 5584460"/>
              <a:gd name="connsiteX7" fmla="*/ 392589 w 5584459"/>
              <a:gd name="connsiteY7" fmla="*/ 1844438 h 5584460"/>
              <a:gd name="connsiteX8" fmla="*/ 1844438 w 5584459"/>
              <a:gd name="connsiteY8" fmla="*/ 392589 h 5584460"/>
              <a:gd name="connsiteX9" fmla="*/ 2792230 w 5584459"/>
              <a:gd name="connsiteY9" fmla="*/ 0 h 5584460"/>
            </a:gdLst>
            <a:ahLst/>
            <a:cxnLst/>
            <a:rect l="l" t="t" r="r" b="b"/>
            <a:pathLst>
              <a:path w="5584459" h="5584460">
                <a:moveTo>
                  <a:pt x="2792230" y="0"/>
                </a:moveTo>
                <a:cubicBezTo>
                  <a:pt x="3135264" y="0"/>
                  <a:pt x="3478297" y="130863"/>
                  <a:pt x="3740023" y="392589"/>
                </a:cubicBezTo>
                <a:lnTo>
                  <a:pt x="5191871" y="1844438"/>
                </a:lnTo>
                <a:cubicBezTo>
                  <a:pt x="5715322" y="2367889"/>
                  <a:pt x="5715322" y="3216571"/>
                  <a:pt x="5191871" y="3740023"/>
                </a:cubicBezTo>
                <a:lnTo>
                  <a:pt x="3740023" y="5191871"/>
                </a:lnTo>
                <a:cubicBezTo>
                  <a:pt x="3216571" y="5715323"/>
                  <a:pt x="2367889" y="5715323"/>
                  <a:pt x="1844438" y="5191871"/>
                </a:cubicBezTo>
                <a:lnTo>
                  <a:pt x="392589" y="3740023"/>
                </a:lnTo>
                <a:cubicBezTo>
                  <a:pt x="-130863" y="3216571"/>
                  <a:pt x="-130863" y="2367889"/>
                  <a:pt x="392589" y="1844438"/>
                </a:cubicBezTo>
                <a:lnTo>
                  <a:pt x="1844438" y="392589"/>
                </a:lnTo>
                <a:cubicBezTo>
                  <a:pt x="2106164" y="130863"/>
                  <a:pt x="2449197" y="0"/>
                  <a:pt x="279223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>
            <a:outerShdw blurRad="3175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42587" y="1752314"/>
            <a:ext cx="1348392" cy="1348388"/>
          </a:xfrm>
          <a:custGeom>
            <a:avLst/>
            <a:gdLst>
              <a:gd name="connsiteX0" fmla="*/ 2792230 w 5584459"/>
              <a:gd name="connsiteY0" fmla="*/ 0 h 5584460"/>
              <a:gd name="connsiteX1" fmla="*/ 3740023 w 5584459"/>
              <a:gd name="connsiteY1" fmla="*/ 392589 h 5584460"/>
              <a:gd name="connsiteX2" fmla="*/ 5191871 w 5584459"/>
              <a:gd name="connsiteY2" fmla="*/ 1844438 h 5584460"/>
              <a:gd name="connsiteX3" fmla="*/ 5191871 w 5584459"/>
              <a:gd name="connsiteY3" fmla="*/ 3740023 h 5584460"/>
              <a:gd name="connsiteX4" fmla="*/ 3740023 w 5584459"/>
              <a:gd name="connsiteY4" fmla="*/ 5191871 h 5584460"/>
              <a:gd name="connsiteX5" fmla="*/ 1844438 w 5584459"/>
              <a:gd name="connsiteY5" fmla="*/ 5191871 h 5584460"/>
              <a:gd name="connsiteX6" fmla="*/ 392589 w 5584459"/>
              <a:gd name="connsiteY6" fmla="*/ 3740023 h 5584460"/>
              <a:gd name="connsiteX7" fmla="*/ 392589 w 5584459"/>
              <a:gd name="connsiteY7" fmla="*/ 1844438 h 5584460"/>
              <a:gd name="connsiteX8" fmla="*/ 1844438 w 5584459"/>
              <a:gd name="connsiteY8" fmla="*/ 392589 h 5584460"/>
              <a:gd name="connsiteX9" fmla="*/ 2792230 w 5584459"/>
              <a:gd name="connsiteY9" fmla="*/ 0 h 5584460"/>
            </a:gdLst>
            <a:ahLst/>
            <a:cxnLst/>
            <a:rect l="l" t="t" r="r" b="b"/>
            <a:pathLst>
              <a:path w="5584459" h="5584460">
                <a:moveTo>
                  <a:pt x="2792230" y="0"/>
                </a:moveTo>
                <a:cubicBezTo>
                  <a:pt x="3135264" y="0"/>
                  <a:pt x="3478297" y="130863"/>
                  <a:pt x="3740023" y="392589"/>
                </a:cubicBezTo>
                <a:lnTo>
                  <a:pt x="5191871" y="1844438"/>
                </a:lnTo>
                <a:cubicBezTo>
                  <a:pt x="5715322" y="2367889"/>
                  <a:pt x="5715322" y="3216571"/>
                  <a:pt x="5191871" y="3740023"/>
                </a:cubicBezTo>
                <a:lnTo>
                  <a:pt x="3740023" y="5191871"/>
                </a:lnTo>
                <a:cubicBezTo>
                  <a:pt x="3216571" y="5715323"/>
                  <a:pt x="2367889" y="5715323"/>
                  <a:pt x="1844438" y="5191871"/>
                </a:cubicBezTo>
                <a:lnTo>
                  <a:pt x="392589" y="3740023"/>
                </a:lnTo>
                <a:cubicBezTo>
                  <a:pt x="-130863" y="3216571"/>
                  <a:pt x="-130863" y="2367889"/>
                  <a:pt x="392589" y="1844438"/>
                </a:cubicBezTo>
                <a:lnTo>
                  <a:pt x="1844438" y="392589"/>
                </a:lnTo>
                <a:cubicBezTo>
                  <a:pt x="2106164" y="130863"/>
                  <a:pt x="2449197" y="0"/>
                  <a:pt x="279223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>
            <a:outerShdw blurRad="3175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087324" y="1600200"/>
            <a:ext cx="3098800" cy="1462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Điểm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mạnh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: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dữ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liệu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bảo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mật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hoàn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toàn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, index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hoạt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động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.</a:t>
            </a:r>
            <a:endParaRPr kumimoji="1"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122444" y="3795157"/>
            <a:ext cx="3098800" cy="9548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Hạn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chế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: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chưa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có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SGX,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chưa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có</a:t>
            </a:r>
            <a:r>
              <a:rPr kumimoji="1" lang="en-US" altLang="zh-CN" sz="2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AHE/MHE.</a:t>
            </a:r>
            <a:endParaRPr kumimoji="1"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473442" y="2183167"/>
            <a:ext cx="486682" cy="48668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92142" y="4388181"/>
            <a:ext cx="449282" cy="4866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003413" y="2924462"/>
            <a:ext cx="999996" cy="1009363"/>
          </a:xfrm>
          <a:custGeom>
            <a:avLst/>
            <a:gdLst>
              <a:gd name="connsiteX0" fmla="*/ 180615 w 333205"/>
              <a:gd name="connsiteY0" fmla="*/ 0 h 336327"/>
              <a:gd name="connsiteX1" fmla="*/ 131466 w 333205"/>
              <a:gd name="connsiteY1" fmla="*/ 0 h 336327"/>
              <a:gd name="connsiteX2" fmla="*/ 59743 w 333205"/>
              <a:gd name="connsiteY2" fmla="*/ 53626 h 336327"/>
              <a:gd name="connsiteX3" fmla="*/ 2879 w 333205"/>
              <a:gd name="connsiteY3" fmla="*/ 246888 h 336327"/>
              <a:gd name="connsiteX4" fmla="*/ 69744 w 333205"/>
              <a:gd name="connsiteY4" fmla="*/ 336233 h 336327"/>
              <a:gd name="connsiteX5" fmla="*/ 93747 w 333205"/>
              <a:gd name="connsiteY5" fmla="*/ 315468 h 336327"/>
              <a:gd name="connsiteX6" fmla="*/ 77459 w 333205"/>
              <a:gd name="connsiteY6" fmla="*/ 298418 h 336327"/>
              <a:gd name="connsiteX7" fmla="*/ 42312 w 333205"/>
              <a:gd name="connsiteY7" fmla="*/ 270129 h 336327"/>
              <a:gd name="connsiteX8" fmla="*/ 103939 w 333205"/>
              <a:gd name="connsiteY8" fmla="*/ 200692 h 336327"/>
              <a:gd name="connsiteX9" fmla="*/ 160994 w 333205"/>
              <a:gd name="connsiteY9" fmla="*/ 200692 h 336327"/>
              <a:gd name="connsiteX10" fmla="*/ 202999 w 333205"/>
              <a:gd name="connsiteY10" fmla="*/ 242697 h 336327"/>
              <a:gd name="connsiteX11" fmla="*/ 202999 w 333205"/>
              <a:gd name="connsiteY11" fmla="*/ 260890 h 336327"/>
              <a:gd name="connsiteX12" fmla="*/ 202999 w 333205"/>
              <a:gd name="connsiteY12" fmla="*/ 260985 h 336327"/>
              <a:gd name="connsiteX13" fmla="*/ 202999 w 333205"/>
              <a:gd name="connsiteY13" fmla="*/ 293180 h 336327"/>
              <a:gd name="connsiteX14" fmla="*/ 246242 w 333205"/>
              <a:gd name="connsiteY14" fmla="*/ 336328 h 336327"/>
              <a:gd name="connsiteX15" fmla="*/ 290057 w 333205"/>
              <a:gd name="connsiteY15" fmla="*/ 336328 h 336327"/>
              <a:gd name="connsiteX16" fmla="*/ 333206 w 333205"/>
              <a:gd name="connsiteY16" fmla="*/ 293180 h 336327"/>
              <a:gd name="connsiteX17" fmla="*/ 333206 w 333205"/>
              <a:gd name="connsiteY17" fmla="*/ 260318 h 336327"/>
              <a:gd name="connsiteX18" fmla="*/ 333206 w 333205"/>
              <a:gd name="connsiteY18" fmla="*/ 235458 h 336327"/>
              <a:gd name="connsiteX19" fmla="*/ 333206 w 333205"/>
              <a:gd name="connsiteY19" fmla="*/ 153924 h 336327"/>
              <a:gd name="connsiteX20" fmla="*/ 180615 w 333205"/>
              <a:gd name="connsiteY20" fmla="*/ 0 h 336327"/>
              <a:gd name="connsiteX21" fmla="*/ 128323 w 333205"/>
              <a:gd name="connsiteY21" fmla="*/ 152019 h 336327"/>
              <a:gd name="connsiteX22" fmla="*/ 106034 w 333205"/>
              <a:gd name="connsiteY22" fmla="*/ 129731 h 336327"/>
              <a:gd name="connsiteX23" fmla="*/ 128323 w 333205"/>
              <a:gd name="connsiteY23" fmla="*/ 107442 h 336327"/>
              <a:gd name="connsiteX24" fmla="*/ 150611 w 333205"/>
              <a:gd name="connsiteY24" fmla="*/ 129731 h 336327"/>
              <a:gd name="connsiteX25" fmla="*/ 128323 w 333205"/>
              <a:gd name="connsiteY25" fmla="*/ 152019 h 336327"/>
            </a:gdLst>
            <a:ahLst/>
            <a:cxnLst/>
            <a:rect l="l" t="t" r="r" b="b"/>
            <a:pathLst>
              <a:path w="333205" h="336327">
                <a:moveTo>
                  <a:pt x="180615" y="0"/>
                </a:moveTo>
                <a:lnTo>
                  <a:pt x="131466" y="0"/>
                </a:lnTo>
                <a:cubicBezTo>
                  <a:pt x="98319" y="0"/>
                  <a:pt x="69077" y="21812"/>
                  <a:pt x="59743" y="53626"/>
                </a:cubicBezTo>
                <a:lnTo>
                  <a:pt x="2879" y="246888"/>
                </a:lnTo>
                <a:cubicBezTo>
                  <a:pt x="-10266" y="291560"/>
                  <a:pt x="23262" y="336233"/>
                  <a:pt x="69744" y="336233"/>
                </a:cubicBezTo>
                <a:cubicBezTo>
                  <a:pt x="88699" y="336233"/>
                  <a:pt x="93747" y="326041"/>
                  <a:pt x="93747" y="315468"/>
                </a:cubicBezTo>
                <a:cubicBezTo>
                  <a:pt x="93747" y="305753"/>
                  <a:pt x="86508" y="298704"/>
                  <a:pt x="77459" y="298418"/>
                </a:cubicBezTo>
                <a:cubicBezTo>
                  <a:pt x="59933" y="297847"/>
                  <a:pt x="44122" y="287560"/>
                  <a:pt x="42312" y="270129"/>
                </a:cubicBezTo>
                <a:cubicBezTo>
                  <a:pt x="38312" y="232505"/>
                  <a:pt x="67458" y="200692"/>
                  <a:pt x="103939" y="200692"/>
                </a:cubicBezTo>
                <a:lnTo>
                  <a:pt x="160994" y="200692"/>
                </a:lnTo>
                <a:cubicBezTo>
                  <a:pt x="184139" y="200692"/>
                  <a:pt x="202999" y="219456"/>
                  <a:pt x="202999" y="242697"/>
                </a:cubicBezTo>
                <a:lnTo>
                  <a:pt x="202999" y="260890"/>
                </a:lnTo>
                <a:cubicBezTo>
                  <a:pt x="202999" y="260890"/>
                  <a:pt x="202999" y="260890"/>
                  <a:pt x="202999" y="260985"/>
                </a:cubicBezTo>
                <a:lnTo>
                  <a:pt x="202999" y="293180"/>
                </a:lnTo>
                <a:cubicBezTo>
                  <a:pt x="202999" y="316897"/>
                  <a:pt x="222430" y="336328"/>
                  <a:pt x="246242" y="336328"/>
                </a:cubicBezTo>
                <a:lnTo>
                  <a:pt x="290057" y="336328"/>
                </a:lnTo>
                <a:cubicBezTo>
                  <a:pt x="313775" y="336328"/>
                  <a:pt x="333206" y="316897"/>
                  <a:pt x="333206" y="293180"/>
                </a:cubicBezTo>
                <a:lnTo>
                  <a:pt x="333206" y="260318"/>
                </a:lnTo>
                <a:lnTo>
                  <a:pt x="333206" y="235458"/>
                </a:lnTo>
                <a:lnTo>
                  <a:pt x="333206" y="153924"/>
                </a:lnTo>
                <a:cubicBezTo>
                  <a:pt x="249290" y="153353"/>
                  <a:pt x="181091" y="84677"/>
                  <a:pt x="180615" y="0"/>
                </a:cubicBezTo>
                <a:close/>
                <a:moveTo>
                  <a:pt x="128323" y="152019"/>
                </a:moveTo>
                <a:cubicBezTo>
                  <a:pt x="116036" y="152019"/>
                  <a:pt x="106034" y="142018"/>
                  <a:pt x="106034" y="129731"/>
                </a:cubicBezTo>
                <a:cubicBezTo>
                  <a:pt x="106034" y="117443"/>
                  <a:pt x="116036" y="107442"/>
                  <a:pt x="128323" y="107442"/>
                </a:cubicBezTo>
                <a:cubicBezTo>
                  <a:pt x="140610" y="107442"/>
                  <a:pt x="150611" y="117443"/>
                  <a:pt x="150611" y="129731"/>
                </a:cubicBezTo>
                <a:cubicBezTo>
                  <a:pt x="150611" y="142018"/>
                  <a:pt x="140610" y="152019"/>
                  <a:pt x="128323" y="1520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38656" y="2924177"/>
            <a:ext cx="364753" cy="364467"/>
          </a:xfrm>
          <a:custGeom>
            <a:avLst/>
            <a:gdLst>
              <a:gd name="connsiteX0" fmla="*/ 121539 w 121538"/>
              <a:gd name="connsiteY0" fmla="*/ 121444 h 121443"/>
              <a:gd name="connsiteX1" fmla="*/ 0 w 121538"/>
              <a:gd name="connsiteY1" fmla="*/ 0 h 121443"/>
              <a:gd name="connsiteX2" fmla="*/ 66008 w 121538"/>
              <a:gd name="connsiteY2" fmla="*/ 0 h 121443"/>
              <a:gd name="connsiteX3" fmla="*/ 121539 w 121538"/>
              <a:gd name="connsiteY3" fmla="*/ 55531 h 121443"/>
              <a:gd name="connsiteX4" fmla="*/ 121539 w 121538"/>
              <a:gd name="connsiteY4" fmla="*/ 121444 h 121443"/>
            </a:gdLst>
            <a:ahLst/>
            <a:cxnLst/>
            <a:rect l="l" t="t" r="r" b="b"/>
            <a:pathLst>
              <a:path w="121538" h="121443">
                <a:moveTo>
                  <a:pt x="121539" y="121444"/>
                </a:moveTo>
                <a:cubicBezTo>
                  <a:pt x="54769" y="120968"/>
                  <a:pt x="571" y="66770"/>
                  <a:pt x="0" y="0"/>
                </a:cubicBezTo>
                <a:lnTo>
                  <a:pt x="66008" y="0"/>
                </a:lnTo>
                <a:cubicBezTo>
                  <a:pt x="96679" y="0"/>
                  <a:pt x="121539" y="24860"/>
                  <a:pt x="121539" y="55531"/>
                </a:cubicBezTo>
                <a:lnTo>
                  <a:pt x="121539" y="1214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20 –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Phân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tích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thực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nghiệm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37948" y="520672"/>
            <a:ext cx="2016568" cy="25041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: 圆角 10"/>
          <p:cNvSpPr txBox="1"/>
          <p:nvPr/>
        </p:nvSpPr>
        <p:spPr>
          <a:xfrm>
            <a:off x="1765300" y="1689100"/>
            <a:ext cx="3086100" cy="1905000"/>
          </a:xfrm>
          <a:prstGeom prst="roundRect">
            <a:avLst>
              <a:gd name="adj" fmla="val 10000"/>
            </a:avLst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lumMod val="60000"/>
                  <a:lumOff val="40000"/>
                  <a:alpha val="46000"/>
                </a:schemeClr>
              </a:gs>
            </a:gsLst>
            <a:lin ang="135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910769" y="3946070"/>
            <a:ext cx="4689931" cy="154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0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Kết</a:t>
            </a:r>
            <a:r>
              <a:rPr kumimoji="1" lang="en-US" altLang="zh-CN" sz="40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40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luận</a:t>
            </a:r>
            <a:endParaRPr kumimoji="1"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1705859" y="1751393"/>
            <a:ext cx="3082041" cy="18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1500" dirty="0">
                <a:ln w="19050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Fira Sans Black"/>
                <a:ea typeface="Fira Sans Black"/>
                <a:cs typeface="Fira Sans Black"/>
              </a:rPr>
              <a:t>06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59741" y="4030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4030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49718" y="1774917"/>
            <a:ext cx="720000" cy="720000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32175" y="1909423"/>
            <a:ext cx="344075" cy="37271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52762" y="1677963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52762" y="2903717"/>
            <a:ext cx="4196561" cy="15580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Pipeline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mô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phỏng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thành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công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393767" y="1790812"/>
            <a:ext cx="720000" cy="72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67409" y="1949630"/>
            <a:ext cx="372717" cy="36069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296814" y="1673022"/>
            <a:ext cx="913910" cy="913908"/>
          </a:xfrm>
          <a:prstGeom prst="arc">
            <a:avLst>
              <a:gd name="adj1" fmla="val 12085454"/>
              <a:gd name="adj2" fmla="val 16423906"/>
            </a:avLst>
          </a:pr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96814" y="2907032"/>
            <a:ext cx="4221961" cy="15547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Chứng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minh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DB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có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thể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xử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lý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truy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vấn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trên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ciphertext.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Slide 21 – 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Kết</a:t>
            </a:r>
            <a:r>
              <a:rPr kumimoji="1" lang="en-US" altLang="zh-CN" sz="28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luận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2005876" y="0"/>
            <a:ext cx="6015705" cy="6858000"/>
          </a:xfrm>
          <a:custGeom>
            <a:avLst/>
            <a:gdLst>
              <a:gd name="connsiteX0" fmla="*/ 2107890 w 6015705"/>
              <a:gd name="connsiteY0" fmla="*/ 0 h 6858000"/>
              <a:gd name="connsiteX1" fmla="*/ 6015705 w 6015705"/>
              <a:gd name="connsiteY1" fmla="*/ 0 h 6858000"/>
              <a:gd name="connsiteX2" fmla="*/ 6003008 w 6015705"/>
              <a:gd name="connsiteY2" fmla="*/ 4441 h 6858000"/>
              <a:gd name="connsiteX3" fmla="*/ 5439376 w 6015705"/>
              <a:gd name="connsiteY3" fmla="*/ 378718 h 6858000"/>
              <a:gd name="connsiteX4" fmla="*/ 3593868 w 6015705"/>
              <a:gd name="connsiteY4" fmla="*/ 2224223 h 6858000"/>
              <a:gd name="connsiteX5" fmla="*/ 3593868 w 6015705"/>
              <a:gd name="connsiteY5" fmla="*/ 4633781 h 6858000"/>
              <a:gd name="connsiteX6" fmla="*/ 5439376 w 6015705"/>
              <a:gd name="connsiteY6" fmla="*/ 6479282 h 6858000"/>
              <a:gd name="connsiteX7" fmla="*/ 6003008 w 6015705"/>
              <a:gd name="connsiteY7" fmla="*/ 6853560 h 6858000"/>
              <a:gd name="connsiteX8" fmla="*/ 6015704 w 6015705"/>
              <a:gd name="connsiteY8" fmla="*/ 6858000 h 6858000"/>
              <a:gd name="connsiteX9" fmla="*/ 2107888 w 6015705"/>
              <a:gd name="connsiteY9" fmla="*/ 6858000 h 6858000"/>
              <a:gd name="connsiteX10" fmla="*/ 934172 w 6015705"/>
              <a:gd name="connsiteY10" fmla="*/ 5684287 h 6858000"/>
              <a:gd name="connsiteX11" fmla="*/ 934172 w 6015705"/>
              <a:gd name="connsiteY11" fmla="*/ 1173716 h 6858000"/>
            </a:gdLst>
            <a:ahLst/>
            <a:cxnLst/>
            <a:rect l="l" t="t" r="r" b="b"/>
            <a:pathLst>
              <a:path w="6015705" h="6858000">
                <a:moveTo>
                  <a:pt x="2107890" y="0"/>
                </a:moveTo>
                <a:lnTo>
                  <a:pt x="6015705" y="0"/>
                </a:lnTo>
                <a:lnTo>
                  <a:pt x="6003008" y="4441"/>
                </a:lnTo>
                <a:cubicBezTo>
                  <a:pt x="5797905" y="87614"/>
                  <a:pt x="5605722" y="212373"/>
                  <a:pt x="5439376" y="378718"/>
                </a:cubicBezTo>
                <a:lnTo>
                  <a:pt x="3593868" y="2224223"/>
                </a:lnTo>
                <a:cubicBezTo>
                  <a:pt x="2928487" y="2889605"/>
                  <a:pt x="2928487" y="3968399"/>
                  <a:pt x="3593868" y="4633781"/>
                </a:cubicBezTo>
                <a:lnTo>
                  <a:pt x="5439376" y="6479282"/>
                </a:lnTo>
                <a:cubicBezTo>
                  <a:pt x="5605722" y="6645628"/>
                  <a:pt x="5797905" y="6770387"/>
                  <a:pt x="6003008" y="6853560"/>
                </a:cubicBezTo>
                <a:lnTo>
                  <a:pt x="6015704" y="6858000"/>
                </a:lnTo>
                <a:lnTo>
                  <a:pt x="2107888" y="6858000"/>
                </a:lnTo>
                <a:lnTo>
                  <a:pt x="934172" y="5684287"/>
                </a:lnTo>
                <a:cubicBezTo>
                  <a:pt x="-311390" y="4438727"/>
                  <a:pt x="-311390" y="2419276"/>
                  <a:pt x="934172" y="117371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53145" y="2278743"/>
            <a:ext cx="2300522" cy="2300516"/>
          </a:xfrm>
          <a:custGeom>
            <a:avLst/>
            <a:gdLst>
              <a:gd name="connsiteX0" fmla="*/ 2792230 w 5584459"/>
              <a:gd name="connsiteY0" fmla="*/ 0 h 5584460"/>
              <a:gd name="connsiteX1" fmla="*/ 3740023 w 5584459"/>
              <a:gd name="connsiteY1" fmla="*/ 392589 h 5584460"/>
              <a:gd name="connsiteX2" fmla="*/ 5191871 w 5584459"/>
              <a:gd name="connsiteY2" fmla="*/ 1844438 h 5584460"/>
              <a:gd name="connsiteX3" fmla="*/ 5191871 w 5584459"/>
              <a:gd name="connsiteY3" fmla="*/ 3740023 h 5584460"/>
              <a:gd name="connsiteX4" fmla="*/ 3740023 w 5584459"/>
              <a:gd name="connsiteY4" fmla="*/ 5191871 h 5584460"/>
              <a:gd name="connsiteX5" fmla="*/ 1844438 w 5584459"/>
              <a:gd name="connsiteY5" fmla="*/ 5191871 h 5584460"/>
              <a:gd name="connsiteX6" fmla="*/ 392589 w 5584459"/>
              <a:gd name="connsiteY6" fmla="*/ 3740023 h 5584460"/>
              <a:gd name="connsiteX7" fmla="*/ 392589 w 5584459"/>
              <a:gd name="connsiteY7" fmla="*/ 1844438 h 5584460"/>
              <a:gd name="connsiteX8" fmla="*/ 1844438 w 5584459"/>
              <a:gd name="connsiteY8" fmla="*/ 392589 h 5584460"/>
              <a:gd name="connsiteX9" fmla="*/ 2792230 w 5584459"/>
              <a:gd name="connsiteY9" fmla="*/ 0 h 5584460"/>
            </a:gdLst>
            <a:ahLst/>
            <a:cxnLst/>
            <a:rect l="l" t="t" r="r" b="b"/>
            <a:pathLst>
              <a:path w="5584459" h="5584460">
                <a:moveTo>
                  <a:pt x="2792230" y="0"/>
                </a:moveTo>
                <a:cubicBezTo>
                  <a:pt x="3135264" y="0"/>
                  <a:pt x="3478297" y="130863"/>
                  <a:pt x="3740023" y="392589"/>
                </a:cubicBezTo>
                <a:lnTo>
                  <a:pt x="5191871" y="1844438"/>
                </a:lnTo>
                <a:cubicBezTo>
                  <a:pt x="5715322" y="2367889"/>
                  <a:pt x="5715322" y="3216571"/>
                  <a:pt x="5191871" y="3740023"/>
                </a:cubicBezTo>
                <a:lnTo>
                  <a:pt x="3740023" y="5191871"/>
                </a:lnTo>
                <a:cubicBezTo>
                  <a:pt x="3216571" y="5715323"/>
                  <a:pt x="2367889" y="5715323"/>
                  <a:pt x="1844438" y="5191871"/>
                </a:cubicBezTo>
                <a:lnTo>
                  <a:pt x="392589" y="3740023"/>
                </a:lnTo>
                <a:cubicBezTo>
                  <a:pt x="-130863" y="3216571"/>
                  <a:pt x="-130863" y="2367889"/>
                  <a:pt x="392589" y="1844438"/>
                </a:cubicBezTo>
                <a:lnTo>
                  <a:pt x="1844438" y="392589"/>
                </a:lnTo>
                <a:cubicBezTo>
                  <a:pt x="2106164" y="130863"/>
                  <a:pt x="2449197" y="0"/>
                  <a:pt x="279223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>
            <a:outerShdw blurRad="3175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405440" y="2754807"/>
            <a:ext cx="1348392" cy="1348388"/>
          </a:xfrm>
          <a:custGeom>
            <a:avLst/>
            <a:gdLst>
              <a:gd name="connsiteX0" fmla="*/ 2792230 w 5584459"/>
              <a:gd name="connsiteY0" fmla="*/ 0 h 5584460"/>
              <a:gd name="connsiteX1" fmla="*/ 3740023 w 5584459"/>
              <a:gd name="connsiteY1" fmla="*/ 392589 h 5584460"/>
              <a:gd name="connsiteX2" fmla="*/ 5191871 w 5584459"/>
              <a:gd name="connsiteY2" fmla="*/ 1844438 h 5584460"/>
              <a:gd name="connsiteX3" fmla="*/ 5191871 w 5584459"/>
              <a:gd name="connsiteY3" fmla="*/ 3740023 h 5584460"/>
              <a:gd name="connsiteX4" fmla="*/ 3740023 w 5584459"/>
              <a:gd name="connsiteY4" fmla="*/ 5191871 h 5584460"/>
              <a:gd name="connsiteX5" fmla="*/ 1844438 w 5584459"/>
              <a:gd name="connsiteY5" fmla="*/ 5191871 h 5584460"/>
              <a:gd name="connsiteX6" fmla="*/ 392589 w 5584459"/>
              <a:gd name="connsiteY6" fmla="*/ 3740023 h 5584460"/>
              <a:gd name="connsiteX7" fmla="*/ 392589 w 5584459"/>
              <a:gd name="connsiteY7" fmla="*/ 1844438 h 5584460"/>
              <a:gd name="connsiteX8" fmla="*/ 1844438 w 5584459"/>
              <a:gd name="connsiteY8" fmla="*/ 392589 h 5584460"/>
              <a:gd name="connsiteX9" fmla="*/ 2792230 w 5584459"/>
              <a:gd name="connsiteY9" fmla="*/ 0 h 5584460"/>
            </a:gdLst>
            <a:ahLst/>
            <a:cxnLst/>
            <a:rect l="l" t="t" r="r" b="b"/>
            <a:pathLst>
              <a:path w="5584459" h="5584460">
                <a:moveTo>
                  <a:pt x="2792230" y="0"/>
                </a:moveTo>
                <a:cubicBezTo>
                  <a:pt x="3135264" y="0"/>
                  <a:pt x="3478297" y="130863"/>
                  <a:pt x="3740023" y="392589"/>
                </a:cubicBezTo>
                <a:lnTo>
                  <a:pt x="5191871" y="1844438"/>
                </a:lnTo>
                <a:cubicBezTo>
                  <a:pt x="5715322" y="2367889"/>
                  <a:pt x="5715322" y="3216571"/>
                  <a:pt x="5191871" y="3740023"/>
                </a:cubicBezTo>
                <a:lnTo>
                  <a:pt x="3740023" y="5191871"/>
                </a:lnTo>
                <a:cubicBezTo>
                  <a:pt x="3216571" y="5715323"/>
                  <a:pt x="2367889" y="5715323"/>
                  <a:pt x="1844438" y="5191871"/>
                </a:cubicBezTo>
                <a:lnTo>
                  <a:pt x="392589" y="3740023"/>
                </a:lnTo>
                <a:cubicBezTo>
                  <a:pt x="-130863" y="3216571"/>
                  <a:pt x="-130863" y="2367889"/>
                  <a:pt x="392589" y="1844438"/>
                </a:cubicBezTo>
                <a:lnTo>
                  <a:pt x="1844438" y="392589"/>
                </a:lnTo>
                <a:cubicBezTo>
                  <a:pt x="2106164" y="130863"/>
                  <a:pt x="2449197" y="0"/>
                  <a:pt x="279223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>
            <a:outerShdw blurRad="3175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91292" y="985158"/>
            <a:ext cx="1348392" cy="1348388"/>
          </a:xfrm>
          <a:custGeom>
            <a:avLst/>
            <a:gdLst>
              <a:gd name="connsiteX0" fmla="*/ 2792230 w 5584459"/>
              <a:gd name="connsiteY0" fmla="*/ 0 h 5584460"/>
              <a:gd name="connsiteX1" fmla="*/ 3740023 w 5584459"/>
              <a:gd name="connsiteY1" fmla="*/ 392589 h 5584460"/>
              <a:gd name="connsiteX2" fmla="*/ 5191871 w 5584459"/>
              <a:gd name="connsiteY2" fmla="*/ 1844438 h 5584460"/>
              <a:gd name="connsiteX3" fmla="*/ 5191871 w 5584459"/>
              <a:gd name="connsiteY3" fmla="*/ 3740023 h 5584460"/>
              <a:gd name="connsiteX4" fmla="*/ 3740023 w 5584459"/>
              <a:gd name="connsiteY4" fmla="*/ 5191871 h 5584460"/>
              <a:gd name="connsiteX5" fmla="*/ 1844438 w 5584459"/>
              <a:gd name="connsiteY5" fmla="*/ 5191871 h 5584460"/>
              <a:gd name="connsiteX6" fmla="*/ 392589 w 5584459"/>
              <a:gd name="connsiteY6" fmla="*/ 3740023 h 5584460"/>
              <a:gd name="connsiteX7" fmla="*/ 392589 w 5584459"/>
              <a:gd name="connsiteY7" fmla="*/ 1844438 h 5584460"/>
              <a:gd name="connsiteX8" fmla="*/ 1844438 w 5584459"/>
              <a:gd name="connsiteY8" fmla="*/ 392589 h 5584460"/>
              <a:gd name="connsiteX9" fmla="*/ 2792230 w 5584459"/>
              <a:gd name="connsiteY9" fmla="*/ 0 h 5584460"/>
            </a:gdLst>
            <a:ahLst/>
            <a:cxnLst/>
            <a:rect l="l" t="t" r="r" b="b"/>
            <a:pathLst>
              <a:path w="5584459" h="5584460">
                <a:moveTo>
                  <a:pt x="2792230" y="0"/>
                </a:moveTo>
                <a:cubicBezTo>
                  <a:pt x="3135264" y="0"/>
                  <a:pt x="3478297" y="130863"/>
                  <a:pt x="3740023" y="392589"/>
                </a:cubicBezTo>
                <a:lnTo>
                  <a:pt x="5191871" y="1844438"/>
                </a:lnTo>
                <a:cubicBezTo>
                  <a:pt x="5715322" y="2367889"/>
                  <a:pt x="5715322" y="3216571"/>
                  <a:pt x="5191871" y="3740023"/>
                </a:cubicBezTo>
                <a:lnTo>
                  <a:pt x="3740023" y="5191871"/>
                </a:lnTo>
                <a:cubicBezTo>
                  <a:pt x="3216571" y="5715323"/>
                  <a:pt x="2367889" y="5715323"/>
                  <a:pt x="1844438" y="5191871"/>
                </a:cubicBezTo>
                <a:lnTo>
                  <a:pt x="392589" y="3740023"/>
                </a:lnTo>
                <a:cubicBezTo>
                  <a:pt x="-130863" y="3216571"/>
                  <a:pt x="-130863" y="2367889"/>
                  <a:pt x="392589" y="1844438"/>
                </a:cubicBezTo>
                <a:lnTo>
                  <a:pt x="1844438" y="392589"/>
                </a:lnTo>
                <a:cubicBezTo>
                  <a:pt x="2106164" y="130863"/>
                  <a:pt x="2449197" y="0"/>
                  <a:pt x="279223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>
            <a:outerShdw blurRad="3175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53667" y="4524454"/>
            <a:ext cx="1348392" cy="1348388"/>
          </a:xfrm>
          <a:custGeom>
            <a:avLst/>
            <a:gdLst>
              <a:gd name="connsiteX0" fmla="*/ 2792230 w 5584459"/>
              <a:gd name="connsiteY0" fmla="*/ 0 h 5584460"/>
              <a:gd name="connsiteX1" fmla="*/ 3740023 w 5584459"/>
              <a:gd name="connsiteY1" fmla="*/ 392589 h 5584460"/>
              <a:gd name="connsiteX2" fmla="*/ 5191871 w 5584459"/>
              <a:gd name="connsiteY2" fmla="*/ 1844438 h 5584460"/>
              <a:gd name="connsiteX3" fmla="*/ 5191871 w 5584459"/>
              <a:gd name="connsiteY3" fmla="*/ 3740023 h 5584460"/>
              <a:gd name="connsiteX4" fmla="*/ 3740023 w 5584459"/>
              <a:gd name="connsiteY4" fmla="*/ 5191871 h 5584460"/>
              <a:gd name="connsiteX5" fmla="*/ 1844438 w 5584459"/>
              <a:gd name="connsiteY5" fmla="*/ 5191871 h 5584460"/>
              <a:gd name="connsiteX6" fmla="*/ 392589 w 5584459"/>
              <a:gd name="connsiteY6" fmla="*/ 3740023 h 5584460"/>
              <a:gd name="connsiteX7" fmla="*/ 392589 w 5584459"/>
              <a:gd name="connsiteY7" fmla="*/ 1844438 h 5584460"/>
              <a:gd name="connsiteX8" fmla="*/ 1844438 w 5584459"/>
              <a:gd name="connsiteY8" fmla="*/ 392589 h 5584460"/>
              <a:gd name="connsiteX9" fmla="*/ 2792230 w 5584459"/>
              <a:gd name="connsiteY9" fmla="*/ 0 h 5584460"/>
            </a:gdLst>
            <a:ahLst/>
            <a:cxnLst/>
            <a:rect l="l" t="t" r="r" b="b"/>
            <a:pathLst>
              <a:path w="5584459" h="5584460">
                <a:moveTo>
                  <a:pt x="2792230" y="0"/>
                </a:moveTo>
                <a:cubicBezTo>
                  <a:pt x="3135264" y="0"/>
                  <a:pt x="3478297" y="130863"/>
                  <a:pt x="3740023" y="392589"/>
                </a:cubicBezTo>
                <a:lnTo>
                  <a:pt x="5191871" y="1844438"/>
                </a:lnTo>
                <a:cubicBezTo>
                  <a:pt x="5715322" y="2367889"/>
                  <a:pt x="5715322" y="3216571"/>
                  <a:pt x="5191871" y="3740023"/>
                </a:cubicBezTo>
                <a:lnTo>
                  <a:pt x="3740023" y="5191871"/>
                </a:lnTo>
                <a:cubicBezTo>
                  <a:pt x="3216571" y="5715323"/>
                  <a:pt x="2367889" y="5715323"/>
                  <a:pt x="1844438" y="5191871"/>
                </a:cubicBezTo>
                <a:lnTo>
                  <a:pt x="392589" y="3740023"/>
                </a:lnTo>
                <a:cubicBezTo>
                  <a:pt x="-130863" y="3216571"/>
                  <a:pt x="-130863" y="2367889"/>
                  <a:pt x="392589" y="1844438"/>
                </a:cubicBezTo>
                <a:lnTo>
                  <a:pt x="1844438" y="392589"/>
                </a:lnTo>
                <a:cubicBezTo>
                  <a:pt x="2106164" y="130863"/>
                  <a:pt x="2449197" y="0"/>
                  <a:pt x="279223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>
            <a:outerShdw blurRad="317500" sx="102000" sy="10200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903792" y="1197203"/>
            <a:ext cx="4308157" cy="9123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Hoàn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thiện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các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thuật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toán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AHE/MHE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505605" y="3072812"/>
            <a:ext cx="2992512" cy="432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Tối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ưu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hoá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phần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client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6903793" y="4502399"/>
            <a:ext cx="4308158" cy="9123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Xây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dung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một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hệ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thống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hoàn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chỉnh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các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tính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năng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122147" y="1416011"/>
            <a:ext cx="486682" cy="48668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54995" y="3185660"/>
            <a:ext cx="449282" cy="4866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84522" y="4978033"/>
            <a:ext cx="486682" cy="44123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03408" y="2924462"/>
            <a:ext cx="999996" cy="1009363"/>
          </a:xfrm>
          <a:custGeom>
            <a:avLst/>
            <a:gdLst>
              <a:gd name="connsiteX0" fmla="*/ 180615 w 333205"/>
              <a:gd name="connsiteY0" fmla="*/ 0 h 336327"/>
              <a:gd name="connsiteX1" fmla="*/ 131466 w 333205"/>
              <a:gd name="connsiteY1" fmla="*/ 0 h 336327"/>
              <a:gd name="connsiteX2" fmla="*/ 59743 w 333205"/>
              <a:gd name="connsiteY2" fmla="*/ 53626 h 336327"/>
              <a:gd name="connsiteX3" fmla="*/ 2879 w 333205"/>
              <a:gd name="connsiteY3" fmla="*/ 246888 h 336327"/>
              <a:gd name="connsiteX4" fmla="*/ 69744 w 333205"/>
              <a:gd name="connsiteY4" fmla="*/ 336233 h 336327"/>
              <a:gd name="connsiteX5" fmla="*/ 93747 w 333205"/>
              <a:gd name="connsiteY5" fmla="*/ 315468 h 336327"/>
              <a:gd name="connsiteX6" fmla="*/ 77459 w 333205"/>
              <a:gd name="connsiteY6" fmla="*/ 298418 h 336327"/>
              <a:gd name="connsiteX7" fmla="*/ 42312 w 333205"/>
              <a:gd name="connsiteY7" fmla="*/ 270129 h 336327"/>
              <a:gd name="connsiteX8" fmla="*/ 103939 w 333205"/>
              <a:gd name="connsiteY8" fmla="*/ 200692 h 336327"/>
              <a:gd name="connsiteX9" fmla="*/ 160994 w 333205"/>
              <a:gd name="connsiteY9" fmla="*/ 200692 h 336327"/>
              <a:gd name="connsiteX10" fmla="*/ 202999 w 333205"/>
              <a:gd name="connsiteY10" fmla="*/ 242697 h 336327"/>
              <a:gd name="connsiteX11" fmla="*/ 202999 w 333205"/>
              <a:gd name="connsiteY11" fmla="*/ 260890 h 336327"/>
              <a:gd name="connsiteX12" fmla="*/ 202999 w 333205"/>
              <a:gd name="connsiteY12" fmla="*/ 260985 h 336327"/>
              <a:gd name="connsiteX13" fmla="*/ 202999 w 333205"/>
              <a:gd name="connsiteY13" fmla="*/ 293180 h 336327"/>
              <a:gd name="connsiteX14" fmla="*/ 246242 w 333205"/>
              <a:gd name="connsiteY14" fmla="*/ 336328 h 336327"/>
              <a:gd name="connsiteX15" fmla="*/ 290057 w 333205"/>
              <a:gd name="connsiteY15" fmla="*/ 336328 h 336327"/>
              <a:gd name="connsiteX16" fmla="*/ 333206 w 333205"/>
              <a:gd name="connsiteY16" fmla="*/ 293180 h 336327"/>
              <a:gd name="connsiteX17" fmla="*/ 333206 w 333205"/>
              <a:gd name="connsiteY17" fmla="*/ 260318 h 336327"/>
              <a:gd name="connsiteX18" fmla="*/ 333206 w 333205"/>
              <a:gd name="connsiteY18" fmla="*/ 235458 h 336327"/>
              <a:gd name="connsiteX19" fmla="*/ 333206 w 333205"/>
              <a:gd name="connsiteY19" fmla="*/ 153924 h 336327"/>
              <a:gd name="connsiteX20" fmla="*/ 180615 w 333205"/>
              <a:gd name="connsiteY20" fmla="*/ 0 h 336327"/>
              <a:gd name="connsiteX21" fmla="*/ 128323 w 333205"/>
              <a:gd name="connsiteY21" fmla="*/ 152019 h 336327"/>
              <a:gd name="connsiteX22" fmla="*/ 106034 w 333205"/>
              <a:gd name="connsiteY22" fmla="*/ 129731 h 336327"/>
              <a:gd name="connsiteX23" fmla="*/ 128323 w 333205"/>
              <a:gd name="connsiteY23" fmla="*/ 107442 h 336327"/>
              <a:gd name="connsiteX24" fmla="*/ 150611 w 333205"/>
              <a:gd name="connsiteY24" fmla="*/ 129731 h 336327"/>
              <a:gd name="connsiteX25" fmla="*/ 128323 w 333205"/>
              <a:gd name="connsiteY25" fmla="*/ 152019 h 336327"/>
            </a:gdLst>
            <a:ahLst/>
            <a:cxnLst/>
            <a:rect l="l" t="t" r="r" b="b"/>
            <a:pathLst>
              <a:path w="333205" h="336327">
                <a:moveTo>
                  <a:pt x="180615" y="0"/>
                </a:moveTo>
                <a:lnTo>
                  <a:pt x="131466" y="0"/>
                </a:lnTo>
                <a:cubicBezTo>
                  <a:pt x="98319" y="0"/>
                  <a:pt x="69077" y="21812"/>
                  <a:pt x="59743" y="53626"/>
                </a:cubicBezTo>
                <a:lnTo>
                  <a:pt x="2879" y="246888"/>
                </a:lnTo>
                <a:cubicBezTo>
                  <a:pt x="-10266" y="291560"/>
                  <a:pt x="23262" y="336233"/>
                  <a:pt x="69744" y="336233"/>
                </a:cubicBezTo>
                <a:cubicBezTo>
                  <a:pt x="88699" y="336233"/>
                  <a:pt x="93747" y="326041"/>
                  <a:pt x="93747" y="315468"/>
                </a:cubicBezTo>
                <a:cubicBezTo>
                  <a:pt x="93747" y="305753"/>
                  <a:pt x="86508" y="298704"/>
                  <a:pt x="77459" y="298418"/>
                </a:cubicBezTo>
                <a:cubicBezTo>
                  <a:pt x="59933" y="297847"/>
                  <a:pt x="44122" y="287560"/>
                  <a:pt x="42312" y="270129"/>
                </a:cubicBezTo>
                <a:cubicBezTo>
                  <a:pt x="38312" y="232505"/>
                  <a:pt x="67458" y="200692"/>
                  <a:pt x="103939" y="200692"/>
                </a:cubicBezTo>
                <a:lnTo>
                  <a:pt x="160994" y="200692"/>
                </a:lnTo>
                <a:cubicBezTo>
                  <a:pt x="184139" y="200692"/>
                  <a:pt x="202999" y="219456"/>
                  <a:pt x="202999" y="242697"/>
                </a:cubicBezTo>
                <a:lnTo>
                  <a:pt x="202999" y="260890"/>
                </a:lnTo>
                <a:cubicBezTo>
                  <a:pt x="202999" y="260890"/>
                  <a:pt x="202999" y="260890"/>
                  <a:pt x="202999" y="260985"/>
                </a:cubicBezTo>
                <a:lnTo>
                  <a:pt x="202999" y="293180"/>
                </a:lnTo>
                <a:cubicBezTo>
                  <a:pt x="202999" y="316897"/>
                  <a:pt x="222430" y="336328"/>
                  <a:pt x="246242" y="336328"/>
                </a:cubicBezTo>
                <a:lnTo>
                  <a:pt x="290057" y="336328"/>
                </a:lnTo>
                <a:cubicBezTo>
                  <a:pt x="313775" y="336328"/>
                  <a:pt x="333206" y="316897"/>
                  <a:pt x="333206" y="293180"/>
                </a:cubicBezTo>
                <a:lnTo>
                  <a:pt x="333206" y="260318"/>
                </a:lnTo>
                <a:lnTo>
                  <a:pt x="333206" y="235458"/>
                </a:lnTo>
                <a:lnTo>
                  <a:pt x="333206" y="153924"/>
                </a:lnTo>
                <a:cubicBezTo>
                  <a:pt x="249290" y="153353"/>
                  <a:pt x="181091" y="84677"/>
                  <a:pt x="180615" y="0"/>
                </a:cubicBezTo>
                <a:close/>
                <a:moveTo>
                  <a:pt x="128323" y="152019"/>
                </a:moveTo>
                <a:cubicBezTo>
                  <a:pt x="116036" y="152019"/>
                  <a:pt x="106034" y="142018"/>
                  <a:pt x="106034" y="129731"/>
                </a:cubicBezTo>
                <a:cubicBezTo>
                  <a:pt x="106034" y="117443"/>
                  <a:pt x="116036" y="107442"/>
                  <a:pt x="128323" y="107442"/>
                </a:cubicBezTo>
                <a:cubicBezTo>
                  <a:pt x="140610" y="107442"/>
                  <a:pt x="150611" y="117443"/>
                  <a:pt x="150611" y="129731"/>
                </a:cubicBezTo>
                <a:cubicBezTo>
                  <a:pt x="150611" y="142018"/>
                  <a:pt x="140610" y="152019"/>
                  <a:pt x="128323" y="1520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38651" y="2924462"/>
            <a:ext cx="364753" cy="364467"/>
          </a:xfrm>
          <a:custGeom>
            <a:avLst/>
            <a:gdLst>
              <a:gd name="connsiteX0" fmla="*/ 121539 w 121538"/>
              <a:gd name="connsiteY0" fmla="*/ 121444 h 121443"/>
              <a:gd name="connsiteX1" fmla="*/ 0 w 121538"/>
              <a:gd name="connsiteY1" fmla="*/ 0 h 121443"/>
              <a:gd name="connsiteX2" fmla="*/ 66008 w 121538"/>
              <a:gd name="connsiteY2" fmla="*/ 0 h 121443"/>
              <a:gd name="connsiteX3" fmla="*/ 121539 w 121538"/>
              <a:gd name="connsiteY3" fmla="*/ 55531 h 121443"/>
              <a:gd name="connsiteX4" fmla="*/ 121539 w 121538"/>
              <a:gd name="connsiteY4" fmla="*/ 121444 h 121443"/>
            </a:gdLst>
            <a:ahLst/>
            <a:cxnLst/>
            <a:rect l="l" t="t" r="r" b="b"/>
            <a:pathLst>
              <a:path w="121538" h="121443">
                <a:moveTo>
                  <a:pt x="121539" y="121444"/>
                </a:moveTo>
                <a:cubicBezTo>
                  <a:pt x="54769" y="120968"/>
                  <a:pt x="571" y="66770"/>
                  <a:pt x="0" y="0"/>
                </a:cubicBezTo>
                <a:lnTo>
                  <a:pt x="66008" y="0"/>
                </a:lnTo>
                <a:cubicBezTo>
                  <a:pt x="96679" y="0"/>
                  <a:pt x="121539" y="24860"/>
                  <a:pt x="121539" y="55531"/>
                </a:cubicBezTo>
                <a:lnTo>
                  <a:pt x="121539" y="1214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22 –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Hướng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phát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triển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254251" y="1338872"/>
            <a:ext cx="5937749" cy="23083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Trân </a:t>
            </a:r>
            <a:r>
              <a:rPr kumimoji="1" lang="en-US" altLang="zh-CN" sz="32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kumimoji="1" lang="en-US" altLang="zh-CN" sz="32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!</a:t>
            </a:r>
            <a:endParaRPr kumimoji="1" lang="zh-CN" altLang="en-US" sz="3200" b="1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</a:pPr>
            <a:endParaRPr kumimoji="1"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69D0308-F195-A336-D643-B349455A029F}"/>
              </a:ext>
            </a:extLst>
          </p:cNvPr>
          <p:cNvSpPr txBox="1"/>
          <p:nvPr/>
        </p:nvSpPr>
        <p:spPr>
          <a:xfrm>
            <a:off x="7206774" y="4434504"/>
            <a:ext cx="4277657" cy="1342633"/>
          </a:xfrm>
          <a:prstGeom prst="roundRect">
            <a:avLst/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lumMod val="60000"/>
                  <a:lumOff val="40000"/>
                  <a:alpha val="46000"/>
                </a:schemeClr>
              </a:gs>
            </a:gsLst>
            <a:lin ang="135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55D32520-204B-6595-5522-0B67187D459B}"/>
              </a:ext>
            </a:extLst>
          </p:cNvPr>
          <p:cNvSpPr txBox="1"/>
          <p:nvPr/>
        </p:nvSpPr>
        <p:spPr>
          <a:xfrm>
            <a:off x="7405756" y="4266652"/>
            <a:ext cx="5029200" cy="1678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dirty="0">
                <a:ln w="1270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18: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HUỲNH QUỐC BỮU      – 240104026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NGUYỄN DUY KHÁNH  – 240104009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TRẦN HUY HOÀNG        – 240104033</a:t>
            </a:r>
            <a:endParaRPr kumimoji="1" lang="en-US" altLang="zh-CN" dirty="0">
              <a:ln w="12700">
                <a:noFill/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37948" y="520672"/>
            <a:ext cx="2016568" cy="25041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: 圆角 10"/>
          <p:cNvSpPr txBox="1"/>
          <p:nvPr/>
        </p:nvSpPr>
        <p:spPr>
          <a:xfrm>
            <a:off x="1765300" y="1689100"/>
            <a:ext cx="3086100" cy="1905000"/>
          </a:xfrm>
          <a:prstGeom prst="roundRect">
            <a:avLst>
              <a:gd name="adj" fmla="val 10000"/>
            </a:avLst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lumMod val="60000"/>
                  <a:lumOff val="40000"/>
                  <a:alpha val="46000"/>
                </a:schemeClr>
              </a:gs>
            </a:gsLst>
            <a:lin ang="135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910769" y="3946070"/>
            <a:ext cx="4689931" cy="154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Phạm vi </a:t>
            </a:r>
            <a:r>
              <a:rPr kumimoji="1" lang="en-US" altLang="zh-CN" sz="4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bài</a:t>
            </a: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toán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1705859" y="1751393"/>
            <a:ext cx="3082041" cy="18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1500" dirty="0">
                <a:ln w="19050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Fira Sans Black"/>
                <a:ea typeface="Fira Sans Black"/>
                <a:cs typeface="Fira Sans Black"/>
              </a:rPr>
              <a:t> 01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40937" y="3748751"/>
            <a:ext cx="6181194" cy="1321131"/>
          </a:xfrm>
          <a:prstGeom prst="rect">
            <a:avLst/>
          </a:prstGeom>
          <a:noFill/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Bản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chất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: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truy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vấn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trực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tiếp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trên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dữ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liệu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mã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hóa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163319" y="3883852"/>
            <a:ext cx="525465" cy="52546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99681" y="4024290"/>
            <a:ext cx="252742" cy="24458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40937" y="2107869"/>
            <a:ext cx="6181194" cy="1321131"/>
          </a:xfrm>
          <a:prstGeom prst="rect">
            <a:avLst/>
          </a:prstGeom>
          <a:noFill/>
          <a:ln w="38100" cap="sq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Mục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tiêu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tái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hiện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Enc²DB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bằng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mô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hình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phần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mềm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gồm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mã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hóa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, rewrite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và</a:t>
            </a:r>
            <a:r>
              <a:rPr kumimoji="1" lang="en-US" altLang="zh-CN" sz="2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extension C.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163319" y="2354637"/>
            <a:ext cx="525465" cy="52546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99679" y="2490998"/>
            <a:ext cx="252742" cy="25274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3 – Phạm vi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bài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toán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38888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6750" y="2569726"/>
            <a:ext cx="10858500" cy="302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4796" y="2749726"/>
            <a:ext cx="5281204" cy="2664000"/>
          </a:xfrm>
          <a:prstGeom prst="snip1Rect">
            <a:avLst>
              <a:gd name="adj" fmla="val 15577"/>
            </a:avLst>
          </a:prstGeom>
          <a:solidFill>
            <a:schemeClr val="bg1"/>
          </a:solidFill>
          <a:ln w="1270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1013736" y="2741707"/>
            <a:ext cx="351381" cy="35603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05398" y="3095417"/>
            <a:ext cx="4487300" cy="1858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Mô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phỏng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các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dữ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liệu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có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định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dạng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là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số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(int, float, Decimal) ,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chuỗi</a:t>
            </a:r>
            <a:r>
              <a:rPr kumimoji="1" lang="en-US" altLang="zh-CN" sz="2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(varchar).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359448" y="3095417"/>
            <a:ext cx="4500000" cy="19157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Các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thuật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toán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mã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hoá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AES- 256- CBC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cho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text,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ORE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tuyến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tính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cho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numeric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.</a:t>
            </a:r>
            <a:endParaRPr kumimoji="1" lang="zh-CN" altLang="en-US" dirty="0"/>
          </a:p>
        </p:txBody>
      </p:sp>
      <p:sp>
        <p:nvSpPr>
          <p:cNvPr id="10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4 – Phạm vi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dữ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liệu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1718384"/>
            <a:ext cx="12192000" cy="38276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58550" y="2049261"/>
            <a:ext cx="7380000" cy="247199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enclave (Intel SGX)</a:t>
            </a: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(ORE cần rất nhiều tài nguyên để tính toán)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vi-V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Khó thực hiện mô phỏng các truy vấn SQL phức tạp như JOIN hoặc aggregation.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55501" y="2049261"/>
            <a:ext cx="190500" cy="377952"/>
          </a:xfrm>
          <a:custGeom>
            <a:avLst/>
            <a:gdLst>
              <a:gd name="connsiteX0" fmla="*/ 190500 w 190500"/>
              <a:gd name="connsiteY0" fmla="*/ 377952 h 377952"/>
              <a:gd name="connsiteX1" fmla="*/ 190500 w 190500"/>
              <a:gd name="connsiteY1" fmla="*/ 187452 h 377952"/>
              <a:gd name="connsiteX2" fmla="*/ 81820 w 190500"/>
              <a:gd name="connsiteY2" fmla="*/ 187452 h 377952"/>
              <a:gd name="connsiteX3" fmla="*/ 190500 w 190500"/>
              <a:gd name="connsiteY3" fmla="*/ 81725 h 377952"/>
              <a:gd name="connsiteX4" fmla="*/ 190500 w 190500"/>
              <a:gd name="connsiteY4" fmla="*/ 0 h 377952"/>
              <a:gd name="connsiteX5" fmla="*/ 0 w 190500"/>
              <a:gd name="connsiteY5" fmla="*/ 187452 h 377952"/>
              <a:gd name="connsiteX6" fmla="*/ 0 w 190500"/>
              <a:gd name="connsiteY6" fmla="*/ 187452 h 377952"/>
              <a:gd name="connsiteX7" fmla="*/ 0 w 190500"/>
              <a:gd name="connsiteY7" fmla="*/ 377952 h 377952"/>
            </a:gdLst>
            <a:ahLst/>
            <a:cxnLst/>
            <a:rect l="l" t="t" r="r" b="b"/>
            <a:pathLst>
              <a:path w="190500" h="377952">
                <a:moveTo>
                  <a:pt x="190500" y="377952"/>
                </a:moveTo>
                <a:lnTo>
                  <a:pt x="190500" y="187452"/>
                </a:lnTo>
                <a:lnTo>
                  <a:pt x="81820" y="187452"/>
                </a:lnTo>
                <a:cubicBezTo>
                  <a:pt x="83469" y="128608"/>
                  <a:pt x="131633" y="81753"/>
                  <a:pt x="190500" y="81725"/>
                </a:cubicBezTo>
                <a:lnTo>
                  <a:pt x="190500" y="0"/>
                </a:lnTo>
                <a:cubicBezTo>
                  <a:pt x="86469" y="-13"/>
                  <a:pt x="1665" y="83434"/>
                  <a:pt x="0" y="187452"/>
                </a:cubicBezTo>
                <a:lnTo>
                  <a:pt x="0" y="187452"/>
                </a:lnTo>
                <a:lnTo>
                  <a:pt x="0" y="377952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  <a:headEnd type="oval"/>
            <a:tailEnd type="none"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9751" y="2049261"/>
            <a:ext cx="190500" cy="377952"/>
          </a:xfrm>
          <a:custGeom>
            <a:avLst/>
            <a:gdLst>
              <a:gd name="connsiteX0" fmla="*/ 190500 w 190500"/>
              <a:gd name="connsiteY0" fmla="*/ 377952 h 377952"/>
              <a:gd name="connsiteX1" fmla="*/ 190500 w 190500"/>
              <a:gd name="connsiteY1" fmla="*/ 187452 h 377952"/>
              <a:gd name="connsiteX2" fmla="*/ 81820 w 190500"/>
              <a:gd name="connsiteY2" fmla="*/ 187452 h 377952"/>
              <a:gd name="connsiteX3" fmla="*/ 190500 w 190500"/>
              <a:gd name="connsiteY3" fmla="*/ 81725 h 377952"/>
              <a:gd name="connsiteX4" fmla="*/ 190500 w 190500"/>
              <a:gd name="connsiteY4" fmla="*/ 0 h 377952"/>
              <a:gd name="connsiteX5" fmla="*/ 0 w 190500"/>
              <a:gd name="connsiteY5" fmla="*/ 187452 h 377952"/>
              <a:gd name="connsiteX6" fmla="*/ 0 w 190500"/>
              <a:gd name="connsiteY6" fmla="*/ 187452 h 377952"/>
              <a:gd name="connsiteX7" fmla="*/ 0 w 190500"/>
              <a:gd name="connsiteY7" fmla="*/ 377952 h 377952"/>
            </a:gdLst>
            <a:ahLst/>
            <a:cxnLst/>
            <a:rect l="l" t="t" r="r" b="b"/>
            <a:pathLst>
              <a:path w="190500" h="377952">
                <a:moveTo>
                  <a:pt x="190500" y="377952"/>
                </a:moveTo>
                <a:lnTo>
                  <a:pt x="190500" y="187452"/>
                </a:lnTo>
                <a:lnTo>
                  <a:pt x="81820" y="187452"/>
                </a:lnTo>
                <a:cubicBezTo>
                  <a:pt x="83469" y="128608"/>
                  <a:pt x="131633" y="81753"/>
                  <a:pt x="190500" y="81725"/>
                </a:cubicBezTo>
                <a:lnTo>
                  <a:pt x="190500" y="0"/>
                </a:lnTo>
                <a:cubicBezTo>
                  <a:pt x="86469" y="-13"/>
                  <a:pt x="1665" y="83434"/>
                  <a:pt x="0" y="187452"/>
                </a:cubicBezTo>
                <a:lnTo>
                  <a:pt x="0" y="187452"/>
                </a:lnTo>
                <a:lnTo>
                  <a:pt x="0" y="377952"/>
                </a:lnTo>
                <a:close/>
              </a:path>
            </a:pathLst>
          </a:custGeom>
          <a:noFill/>
          <a:ln w="25400" cap="sq">
            <a:solidFill>
              <a:schemeClr val="accent1"/>
            </a:solidFill>
            <a:miter/>
            <a:headEnd type="oval"/>
            <a:tailEnd type="none"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46359" y="3494622"/>
            <a:ext cx="829016" cy="1644769"/>
          </a:xfrm>
          <a:custGeom>
            <a:avLst/>
            <a:gdLst>
              <a:gd name="connsiteX0" fmla="*/ 0 w 190500"/>
              <a:gd name="connsiteY0" fmla="*/ 0 h 377952"/>
              <a:gd name="connsiteX1" fmla="*/ 0 w 190500"/>
              <a:gd name="connsiteY1" fmla="*/ 190500 h 377952"/>
              <a:gd name="connsiteX2" fmla="*/ 108680 w 190500"/>
              <a:gd name="connsiteY2" fmla="*/ 190500 h 377952"/>
              <a:gd name="connsiteX3" fmla="*/ 0 w 190500"/>
              <a:gd name="connsiteY3" fmla="*/ 296228 h 377952"/>
              <a:gd name="connsiteX4" fmla="*/ 0 w 190500"/>
              <a:gd name="connsiteY4" fmla="*/ 377952 h 377952"/>
              <a:gd name="connsiteX5" fmla="*/ 190500 w 190500"/>
              <a:gd name="connsiteY5" fmla="*/ 190500 h 377952"/>
              <a:gd name="connsiteX6" fmla="*/ 190500 w 190500"/>
              <a:gd name="connsiteY6" fmla="*/ 190500 h 377952"/>
              <a:gd name="connsiteX7" fmla="*/ 190500 w 190500"/>
              <a:gd name="connsiteY7" fmla="*/ 0 h 377952"/>
            </a:gdLst>
            <a:ahLst/>
            <a:cxnLst/>
            <a:rect l="l" t="t" r="r" b="b"/>
            <a:pathLst>
              <a:path w="190500" h="377952">
                <a:moveTo>
                  <a:pt x="0" y="0"/>
                </a:moveTo>
                <a:lnTo>
                  <a:pt x="0" y="190500"/>
                </a:lnTo>
                <a:lnTo>
                  <a:pt x="108680" y="190500"/>
                </a:lnTo>
                <a:cubicBezTo>
                  <a:pt x="107031" y="249344"/>
                  <a:pt x="58867" y="296199"/>
                  <a:pt x="0" y="296228"/>
                </a:cubicBezTo>
                <a:lnTo>
                  <a:pt x="0" y="377952"/>
                </a:lnTo>
                <a:cubicBezTo>
                  <a:pt x="104031" y="377965"/>
                  <a:pt x="188835" y="294518"/>
                  <a:pt x="190500" y="190500"/>
                </a:cubicBez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689884" y="3494622"/>
            <a:ext cx="829016" cy="1644769"/>
          </a:xfrm>
          <a:custGeom>
            <a:avLst/>
            <a:gdLst>
              <a:gd name="connsiteX0" fmla="*/ 0 w 190500"/>
              <a:gd name="connsiteY0" fmla="*/ 0 h 377952"/>
              <a:gd name="connsiteX1" fmla="*/ 0 w 190500"/>
              <a:gd name="connsiteY1" fmla="*/ 190500 h 377952"/>
              <a:gd name="connsiteX2" fmla="*/ 108680 w 190500"/>
              <a:gd name="connsiteY2" fmla="*/ 190500 h 377952"/>
              <a:gd name="connsiteX3" fmla="*/ 0 w 190500"/>
              <a:gd name="connsiteY3" fmla="*/ 296228 h 377952"/>
              <a:gd name="connsiteX4" fmla="*/ 0 w 190500"/>
              <a:gd name="connsiteY4" fmla="*/ 377952 h 377952"/>
              <a:gd name="connsiteX5" fmla="*/ 190500 w 190500"/>
              <a:gd name="connsiteY5" fmla="*/ 190500 h 377952"/>
              <a:gd name="connsiteX6" fmla="*/ 190500 w 190500"/>
              <a:gd name="connsiteY6" fmla="*/ 190500 h 377952"/>
              <a:gd name="connsiteX7" fmla="*/ 190500 w 190500"/>
              <a:gd name="connsiteY7" fmla="*/ 0 h 377952"/>
            </a:gdLst>
            <a:ahLst/>
            <a:cxnLst/>
            <a:rect l="l" t="t" r="r" b="b"/>
            <a:pathLst>
              <a:path w="190500" h="377952">
                <a:moveTo>
                  <a:pt x="0" y="0"/>
                </a:moveTo>
                <a:lnTo>
                  <a:pt x="0" y="190500"/>
                </a:lnTo>
                <a:lnTo>
                  <a:pt x="108680" y="190500"/>
                </a:lnTo>
                <a:cubicBezTo>
                  <a:pt x="107031" y="249344"/>
                  <a:pt x="58867" y="296199"/>
                  <a:pt x="0" y="296228"/>
                </a:cubicBezTo>
                <a:lnTo>
                  <a:pt x="0" y="377952"/>
                </a:lnTo>
                <a:cubicBezTo>
                  <a:pt x="104031" y="377965"/>
                  <a:pt x="188835" y="294518"/>
                  <a:pt x="190500" y="190500"/>
                </a:cubicBezTo>
                <a:lnTo>
                  <a:pt x="190500" y="190500"/>
                </a:lnTo>
                <a:lnTo>
                  <a:pt x="190500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5 –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Thách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thức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kỹ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thuật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346056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49300" y="1120430"/>
            <a:ext cx="4611036" cy="5051770"/>
          </a:xfrm>
          <a:custGeom>
            <a:avLst/>
            <a:gdLst>
              <a:gd name="T0" fmla="*/ 592 w 655"/>
              <a:gd name="T1" fmla="*/ 6 h 719"/>
              <a:gd name="T2" fmla="*/ 46 w 655"/>
              <a:gd name="T3" fmla="*/ 105 h 719"/>
              <a:gd name="T4" fmla="*/ 3 w 655"/>
              <a:gd name="T5" fmla="*/ 162 h 719"/>
              <a:gd name="T6" fmla="*/ 37 w 655"/>
              <a:gd name="T7" fmla="*/ 480 h 719"/>
              <a:gd name="T8" fmla="*/ 78 w 655"/>
              <a:gd name="T9" fmla="*/ 525 h 719"/>
              <a:gd name="T10" fmla="*/ 377 w 655"/>
              <a:gd name="T11" fmla="*/ 589 h 719"/>
              <a:gd name="T12" fmla="*/ 341 w 655"/>
              <a:gd name="T13" fmla="*/ 693 h 719"/>
              <a:gd name="T14" fmla="*/ 365 w 655"/>
              <a:gd name="T15" fmla="*/ 708 h 719"/>
              <a:gd name="T16" fmla="*/ 504 w 655"/>
              <a:gd name="T17" fmla="*/ 568 h 719"/>
              <a:gd name="T18" fmla="*/ 506 w 655"/>
              <a:gd name="T19" fmla="*/ 564 h 719"/>
              <a:gd name="T20" fmla="*/ 622 w 655"/>
              <a:gd name="T21" fmla="*/ 451 h 719"/>
              <a:gd name="T22" fmla="*/ 638 w 655"/>
              <a:gd name="T23" fmla="*/ 417 h 719"/>
              <a:gd name="T24" fmla="*/ 653 w 655"/>
              <a:gd name="T25" fmla="*/ 59 h 719"/>
              <a:gd name="T26" fmla="*/ 592 w 655"/>
              <a:gd name="T27" fmla="*/ 6 h 719"/>
            </a:gdLst>
            <a:ahLst/>
            <a:cxnLst/>
            <a:rect l="0" t="0" r="r" b="b"/>
            <a:pathLst>
              <a:path w="655" h="719">
                <a:moveTo>
                  <a:pt x="592" y="6"/>
                </a:moveTo>
                <a:cubicBezTo>
                  <a:pt x="46" y="105"/>
                  <a:pt x="46" y="105"/>
                  <a:pt x="46" y="105"/>
                </a:cubicBezTo>
                <a:cubicBezTo>
                  <a:pt x="19" y="110"/>
                  <a:pt x="0" y="135"/>
                  <a:pt x="3" y="162"/>
                </a:cubicBezTo>
                <a:cubicBezTo>
                  <a:pt x="37" y="480"/>
                  <a:pt x="37" y="480"/>
                  <a:pt x="37" y="480"/>
                </a:cubicBezTo>
                <a:cubicBezTo>
                  <a:pt x="40" y="502"/>
                  <a:pt x="56" y="521"/>
                  <a:pt x="78" y="525"/>
                </a:cubicBezTo>
                <a:cubicBezTo>
                  <a:pt x="377" y="589"/>
                  <a:pt x="377" y="589"/>
                  <a:pt x="377" y="589"/>
                </a:cubicBezTo>
                <a:cubicBezTo>
                  <a:pt x="366" y="619"/>
                  <a:pt x="352" y="660"/>
                  <a:pt x="341" y="693"/>
                </a:cubicBezTo>
                <a:cubicBezTo>
                  <a:pt x="336" y="708"/>
                  <a:pt x="354" y="719"/>
                  <a:pt x="365" y="708"/>
                </a:cubicBezTo>
                <a:cubicBezTo>
                  <a:pt x="504" y="568"/>
                  <a:pt x="504" y="568"/>
                  <a:pt x="504" y="568"/>
                </a:cubicBezTo>
                <a:cubicBezTo>
                  <a:pt x="505" y="567"/>
                  <a:pt x="506" y="566"/>
                  <a:pt x="506" y="564"/>
                </a:cubicBezTo>
                <a:cubicBezTo>
                  <a:pt x="622" y="451"/>
                  <a:pt x="622" y="451"/>
                  <a:pt x="622" y="451"/>
                </a:cubicBezTo>
                <a:cubicBezTo>
                  <a:pt x="631" y="442"/>
                  <a:pt x="637" y="430"/>
                  <a:pt x="638" y="417"/>
                </a:cubicBezTo>
                <a:cubicBezTo>
                  <a:pt x="653" y="59"/>
                  <a:pt x="653" y="59"/>
                  <a:pt x="653" y="59"/>
                </a:cubicBezTo>
                <a:cubicBezTo>
                  <a:pt x="655" y="26"/>
                  <a:pt x="625" y="0"/>
                  <a:pt x="592" y="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sx="102000" sy="102000" algn="ctr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4317732" y="1532336"/>
            <a:ext cx="547546" cy="438611"/>
          </a:xfrm>
          <a:custGeom>
            <a:avLst/>
            <a:gdLst>
              <a:gd name="T0" fmla="*/ 41 w 98"/>
              <a:gd name="T1" fmla="*/ 0 h 78"/>
              <a:gd name="T2" fmla="*/ 44 w 98"/>
              <a:gd name="T3" fmla="*/ 4 h 78"/>
              <a:gd name="T4" fmla="*/ 27 w 98"/>
              <a:gd name="T5" fmla="*/ 16 h 78"/>
              <a:gd name="T6" fmla="*/ 21 w 98"/>
              <a:gd name="T7" fmla="*/ 29 h 78"/>
              <a:gd name="T8" fmla="*/ 29 w 98"/>
              <a:gd name="T9" fmla="*/ 37 h 78"/>
              <a:gd name="T10" fmla="*/ 40 w 98"/>
              <a:gd name="T11" fmla="*/ 45 h 78"/>
              <a:gd name="T12" fmla="*/ 43 w 98"/>
              <a:gd name="T13" fmla="*/ 57 h 78"/>
              <a:gd name="T14" fmla="*/ 37 w 98"/>
              <a:gd name="T15" fmla="*/ 72 h 78"/>
              <a:gd name="T16" fmla="*/ 22 w 98"/>
              <a:gd name="T17" fmla="*/ 78 h 78"/>
              <a:gd name="T18" fmla="*/ 6 w 98"/>
              <a:gd name="T19" fmla="*/ 71 h 78"/>
              <a:gd name="T20" fmla="*/ 0 w 98"/>
              <a:gd name="T21" fmla="*/ 50 h 78"/>
              <a:gd name="T22" fmla="*/ 5 w 98"/>
              <a:gd name="T23" fmla="*/ 29 h 78"/>
              <a:gd name="T24" fmla="*/ 19 w 98"/>
              <a:gd name="T25" fmla="*/ 11 h 78"/>
              <a:gd name="T26" fmla="*/ 41 w 98"/>
              <a:gd name="T27" fmla="*/ 0 h 78"/>
              <a:gd name="T28" fmla="*/ 95 w 98"/>
              <a:gd name="T29" fmla="*/ 0 h 78"/>
              <a:gd name="T30" fmla="*/ 98 w 98"/>
              <a:gd name="T31" fmla="*/ 4 h 78"/>
              <a:gd name="T32" fmla="*/ 81 w 98"/>
              <a:gd name="T33" fmla="*/ 16 h 78"/>
              <a:gd name="T34" fmla="*/ 74 w 98"/>
              <a:gd name="T35" fmla="*/ 29 h 78"/>
              <a:gd name="T36" fmla="*/ 82 w 98"/>
              <a:gd name="T37" fmla="*/ 37 h 78"/>
              <a:gd name="T38" fmla="*/ 94 w 98"/>
              <a:gd name="T39" fmla="*/ 45 h 78"/>
              <a:gd name="T40" fmla="*/ 97 w 98"/>
              <a:gd name="T41" fmla="*/ 57 h 78"/>
              <a:gd name="T42" fmla="*/ 91 w 98"/>
              <a:gd name="T43" fmla="*/ 72 h 78"/>
              <a:gd name="T44" fmla="*/ 76 w 98"/>
              <a:gd name="T45" fmla="*/ 78 h 78"/>
              <a:gd name="T46" fmla="*/ 60 w 98"/>
              <a:gd name="T47" fmla="*/ 71 h 78"/>
              <a:gd name="T48" fmla="*/ 54 w 98"/>
              <a:gd name="T49" fmla="*/ 50 h 78"/>
              <a:gd name="T50" fmla="*/ 59 w 98"/>
              <a:gd name="T51" fmla="*/ 29 h 78"/>
              <a:gd name="T52" fmla="*/ 73 w 98"/>
              <a:gd name="T53" fmla="*/ 11 h 78"/>
              <a:gd name="T54" fmla="*/ 95 w 98"/>
              <a:gd name="T55" fmla="*/ 0 h 78"/>
            </a:gdLst>
            <a:ahLst/>
            <a:cxnLst/>
            <a:rect l="0" t="0" r="r" b="b"/>
            <a:pathLst>
              <a:path w="98" h="78">
                <a:moveTo>
                  <a:pt x="41" y="0"/>
                </a:moveTo>
                <a:cubicBezTo>
                  <a:pt x="44" y="4"/>
                  <a:pt x="44" y="4"/>
                  <a:pt x="44" y="4"/>
                </a:cubicBezTo>
                <a:cubicBezTo>
                  <a:pt x="37" y="8"/>
                  <a:pt x="31" y="11"/>
                  <a:pt x="27" y="16"/>
                </a:cubicBezTo>
                <a:cubicBezTo>
                  <a:pt x="23" y="20"/>
                  <a:pt x="21" y="25"/>
                  <a:pt x="21" y="29"/>
                </a:cubicBezTo>
                <a:cubicBezTo>
                  <a:pt x="21" y="31"/>
                  <a:pt x="23" y="34"/>
                  <a:pt x="29" y="37"/>
                </a:cubicBezTo>
                <a:cubicBezTo>
                  <a:pt x="34" y="39"/>
                  <a:pt x="38" y="42"/>
                  <a:pt x="40" y="45"/>
                </a:cubicBezTo>
                <a:cubicBezTo>
                  <a:pt x="42" y="48"/>
                  <a:pt x="43" y="52"/>
                  <a:pt x="43" y="57"/>
                </a:cubicBezTo>
                <a:cubicBezTo>
                  <a:pt x="43" y="63"/>
                  <a:pt x="41" y="68"/>
                  <a:pt x="37" y="72"/>
                </a:cubicBezTo>
                <a:cubicBezTo>
                  <a:pt x="33" y="76"/>
                  <a:pt x="28" y="78"/>
                  <a:pt x="22" y="78"/>
                </a:cubicBezTo>
                <a:cubicBezTo>
                  <a:pt x="16" y="78"/>
                  <a:pt x="10" y="76"/>
                  <a:pt x="6" y="71"/>
                </a:cubicBezTo>
                <a:cubicBezTo>
                  <a:pt x="2" y="65"/>
                  <a:pt x="0" y="59"/>
                  <a:pt x="0" y="50"/>
                </a:cubicBezTo>
                <a:cubicBezTo>
                  <a:pt x="0" y="43"/>
                  <a:pt x="1" y="36"/>
                  <a:pt x="5" y="29"/>
                </a:cubicBezTo>
                <a:cubicBezTo>
                  <a:pt x="8" y="22"/>
                  <a:pt x="13" y="16"/>
                  <a:pt x="19" y="11"/>
                </a:cubicBezTo>
                <a:cubicBezTo>
                  <a:pt x="26" y="6"/>
                  <a:pt x="33" y="2"/>
                  <a:pt x="41" y="0"/>
                </a:cubicBezTo>
                <a:close/>
                <a:moveTo>
                  <a:pt x="95" y="0"/>
                </a:moveTo>
                <a:cubicBezTo>
                  <a:pt x="98" y="4"/>
                  <a:pt x="98" y="4"/>
                  <a:pt x="98" y="4"/>
                </a:cubicBezTo>
                <a:cubicBezTo>
                  <a:pt x="91" y="8"/>
                  <a:pt x="85" y="11"/>
                  <a:pt x="81" y="16"/>
                </a:cubicBezTo>
                <a:cubicBezTo>
                  <a:pt x="77" y="20"/>
                  <a:pt x="74" y="25"/>
                  <a:pt x="74" y="29"/>
                </a:cubicBezTo>
                <a:cubicBezTo>
                  <a:pt x="74" y="31"/>
                  <a:pt x="77" y="34"/>
                  <a:pt x="82" y="37"/>
                </a:cubicBezTo>
                <a:cubicBezTo>
                  <a:pt x="88" y="39"/>
                  <a:pt x="91" y="42"/>
                  <a:pt x="94" y="45"/>
                </a:cubicBezTo>
                <a:cubicBezTo>
                  <a:pt x="96" y="48"/>
                  <a:pt x="97" y="52"/>
                  <a:pt x="97" y="57"/>
                </a:cubicBezTo>
                <a:cubicBezTo>
                  <a:pt x="97" y="63"/>
                  <a:pt x="95" y="68"/>
                  <a:pt x="91" y="72"/>
                </a:cubicBezTo>
                <a:cubicBezTo>
                  <a:pt x="87" y="76"/>
                  <a:pt x="82" y="78"/>
                  <a:pt x="76" y="78"/>
                </a:cubicBezTo>
                <a:cubicBezTo>
                  <a:pt x="69" y="78"/>
                  <a:pt x="64" y="76"/>
                  <a:pt x="60" y="71"/>
                </a:cubicBezTo>
                <a:cubicBezTo>
                  <a:pt x="56" y="65"/>
                  <a:pt x="54" y="59"/>
                  <a:pt x="54" y="50"/>
                </a:cubicBezTo>
                <a:cubicBezTo>
                  <a:pt x="54" y="43"/>
                  <a:pt x="55" y="36"/>
                  <a:pt x="59" y="29"/>
                </a:cubicBezTo>
                <a:cubicBezTo>
                  <a:pt x="62" y="22"/>
                  <a:pt x="67" y="16"/>
                  <a:pt x="73" y="11"/>
                </a:cubicBezTo>
                <a:cubicBezTo>
                  <a:pt x="79" y="6"/>
                  <a:pt x="87" y="2"/>
                  <a:pt x="95" y="0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34819" y="2208709"/>
            <a:ext cx="3240000" cy="21430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lvl="0"/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Enc²DB </a:t>
            </a:r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GB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GB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线条 1"/>
          <p:cNvCxnSpPr/>
          <p:nvPr/>
        </p:nvCxnSpPr>
        <p:spPr>
          <a:xfrm>
            <a:off x="1434819" y="4430917"/>
            <a:ext cx="3240000" cy="0"/>
          </a:xfrm>
          <a:prstGeom prst="line">
            <a:avLst/>
          </a:prstGeom>
          <a:noFill/>
          <a:ln w="6350" cap="sq">
            <a:solidFill>
              <a:schemeClr val="bg1"/>
            </a:solidFill>
            <a:miter/>
          </a:ln>
        </p:spPr>
      </p:cxnSp>
      <p:sp>
        <p:nvSpPr>
          <p:cNvPr id="18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6 – Quy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trình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tổng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thể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4101FD-E541-9109-52C3-EB3C6D937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520" y="136192"/>
            <a:ext cx="3881889" cy="6724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37948" y="520672"/>
            <a:ext cx="2016568" cy="250414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: 圆角 10"/>
          <p:cNvSpPr txBox="1"/>
          <p:nvPr/>
        </p:nvSpPr>
        <p:spPr>
          <a:xfrm>
            <a:off x="1765300" y="1689100"/>
            <a:ext cx="3086100" cy="1905000"/>
          </a:xfrm>
          <a:prstGeom prst="roundRect">
            <a:avLst>
              <a:gd name="adj" fmla="val 10000"/>
            </a:avLst>
          </a:prstGeom>
          <a:gradFill>
            <a:gsLst>
              <a:gs pos="0">
                <a:schemeClr val="accent1">
                  <a:alpha val="35000"/>
                </a:schemeClr>
              </a:gs>
              <a:gs pos="100000">
                <a:schemeClr val="accent1">
                  <a:lumMod val="60000"/>
                  <a:lumOff val="40000"/>
                  <a:alpha val="46000"/>
                </a:schemeClr>
              </a:gs>
            </a:gsLst>
            <a:lin ang="135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文本框 7"/>
          <p:cNvSpPr txBox="1"/>
          <p:nvPr/>
        </p:nvSpPr>
        <p:spPr>
          <a:xfrm>
            <a:off x="963384" y="3992369"/>
            <a:ext cx="4689931" cy="1549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4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Động</a:t>
            </a: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lực</a:t>
            </a: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chọn</a:t>
            </a: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đề</a:t>
            </a: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tài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1705859" y="1751393"/>
            <a:ext cx="3082041" cy="18620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1500" dirty="0">
                <a:ln w="19050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Fira Sans Black"/>
                <a:ea typeface="Fira Sans Black"/>
                <a:cs typeface="Fira Sans Black"/>
              </a:rPr>
              <a:t> 02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矩形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"/>
          <p:cNvPicPr>
            <a:picLocks noChangeAspect="1"/>
          </p:cNvPicPr>
          <p:nvPr/>
        </p:nvPicPr>
        <p:blipFill>
          <a:blip r:embed="rId2">
            <a:alphaModFix/>
          </a:blip>
          <a:srcRect l="1699" t="16798" r="57525" b="22030"/>
          <a:stretch>
            <a:fillRect/>
          </a:stretch>
        </p:blipFill>
        <p:spPr>
          <a:xfrm>
            <a:off x="7915654" y="0"/>
            <a:ext cx="4276346" cy="6858000"/>
          </a:xfrm>
          <a:custGeom>
            <a:avLst/>
            <a:gdLst/>
            <a:ahLst/>
            <a:cxnLst/>
            <a:rect l="l" t="t" r="r" b="b"/>
            <a:pathLst>
              <a:path w="4276346" h="6858000">
                <a:moveTo>
                  <a:pt x="0" y="0"/>
                </a:moveTo>
                <a:lnTo>
                  <a:pt x="4276346" y="0"/>
                </a:lnTo>
                <a:lnTo>
                  <a:pt x="427634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660399" y="1334422"/>
            <a:ext cx="7740651" cy="1535552"/>
          </a:xfrm>
          <a:prstGeom prst="roundRect">
            <a:avLst>
              <a:gd name="adj" fmla="val 6270"/>
            </a:avLst>
          </a:prstGeom>
          <a:gradFill>
            <a:gsLst>
              <a:gs pos="4000">
                <a:schemeClr val="accent1">
                  <a:lumMod val="88000"/>
                  <a:lumOff val="12000"/>
                </a:schemeClr>
              </a:gs>
              <a:gs pos="95000">
                <a:schemeClr val="accent1">
                  <a:lumMod val="86000"/>
                </a:schemeClr>
              </a:gs>
            </a:gsLst>
            <a:lin ang="4200000" scaled="0"/>
          </a:gradFill>
          <a:ln w="12700" cap="flat">
            <a:noFill/>
            <a:miter/>
          </a:ln>
          <a:effectLst>
            <a:outerShdw blurRad="431800" dist="266700" dir="2520000" sx="97000" sy="97000" algn="l" rotWithShape="0">
              <a:schemeClr val="accent1">
                <a:lumMod val="50000"/>
                <a:alpha val="2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5200" y="1492622"/>
            <a:ext cx="7025309" cy="12191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Sự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chuyển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dịch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từ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lưu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trữ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dữ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liệu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nội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bộ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sang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các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mô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hình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DBaaS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và</a:t>
            </a: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CSPs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60400" y="3018077"/>
            <a:ext cx="6262158" cy="1535552"/>
          </a:xfrm>
          <a:prstGeom prst="roundRect">
            <a:avLst>
              <a:gd name="adj" fmla="val 6270"/>
            </a:avLst>
          </a:prstGeom>
          <a:solidFill>
            <a:schemeClr val="bg1"/>
          </a:solidFill>
          <a:ln w="38100" cap="sq">
            <a:noFill/>
            <a:miter/>
            <a:headEnd/>
            <a:tailEnd/>
          </a:ln>
          <a:effectLst>
            <a:outerShdw blurRad="381000" dist="127000" dir="270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txBody>
          <a:bodyPr vert="horz" wrap="square" lIns="38102" tIns="38102" rIns="38102" bIns="3810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398" y="1334422"/>
            <a:ext cx="59269" cy="15355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139700" dist="50800" algn="l" rotWithShape="0">
              <a:schemeClr val="accent2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398" y="3018076"/>
            <a:ext cx="59269" cy="153555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39700" dist="50800" algn="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701736"/>
            <a:ext cx="6262158" cy="1535552"/>
          </a:xfrm>
          <a:prstGeom prst="roundRect">
            <a:avLst>
              <a:gd name="adj" fmla="val 6270"/>
            </a:avLst>
          </a:prstGeom>
          <a:solidFill>
            <a:schemeClr val="bg1"/>
          </a:solidFill>
          <a:ln w="38100" cap="sq">
            <a:noFill/>
            <a:miter/>
            <a:headEnd/>
            <a:tailEnd/>
          </a:ln>
          <a:effectLst>
            <a:outerShdw blurRad="381000" dist="127000" dir="2700000" algn="tl" rotWithShape="0">
              <a:schemeClr val="tx1">
                <a:lumMod val="85000"/>
                <a:lumOff val="15000"/>
                <a:alpha val="15000"/>
              </a:schemeClr>
            </a:outerShdw>
          </a:effectLst>
        </p:spPr>
        <p:txBody>
          <a:bodyPr vert="horz" wrap="square" lIns="38102" tIns="38102" rIns="38102" bIns="3810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398" y="4701735"/>
            <a:ext cx="59269" cy="153555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39700" dist="50800" algn="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9000" y="3169022"/>
            <a:ext cx="5920409" cy="12191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Truy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vấn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an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toàn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trên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cloud DB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là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yêu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cầu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cấp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thiết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89000" y="4858122"/>
            <a:ext cx="5920409" cy="12191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Các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hướng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FHE/PPE/TEE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có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hạn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chế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→ Enc²DB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phù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hợp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nhất</a:t>
            </a: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</a:rPr>
              <a:t>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任意多边形: 形状 1"/>
          <p:cNvSpPr txBox="1"/>
          <p:nvPr/>
        </p:nvSpPr>
        <p:spPr>
          <a:xfrm rot="3399034">
            <a:off x="101370" y="-683544"/>
            <a:ext cx="752877" cy="1639473"/>
          </a:xfrm>
          <a:custGeom>
            <a:avLst/>
            <a:gdLst>
              <a:gd name="connsiteX0" fmla="*/ 0 w 752877"/>
              <a:gd name="connsiteY0" fmla="*/ 1143995 h 1639473"/>
              <a:gd name="connsiteX1" fmla="*/ 752877 w 752877"/>
              <a:gd name="connsiteY1" fmla="*/ 0 h 1639473"/>
              <a:gd name="connsiteX2" fmla="*/ 752877 w 752877"/>
              <a:gd name="connsiteY2" fmla="*/ 1639473 h 1639473"/>
            </a:gdLst>
            <a:ahLst/>
            <a:cxnLst/>
            <a:rect l="l" t="t" r="r" b="b"/>
            <a:pathLst>
              <a:path w="752877" h="1639473">
                <a:moveTo>
                  <a:pt x="0" y="1143995"/>
                </a:moveTo>
                <a:lnTo>
                  <a:pt x="752877" y="0"/>
                </a:lnTo>
                <a:lnTo>
                  <a:pt x="752877" y="163947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任意多边形: 形状 2"/>
          <p:cNvSpPr txBox="1"/>
          <p:nvPr/>
        </p:nvSpPr>
        <p:spPr>
          <a:xfrm rot="3416040">
            <a:off x="768217" y="-508298"/>
            <a:ext cx="109495" cy="2035302"/>
          </a:xfrm>
          <a:custGeom>
            <a:avLst/>
            <a:gdLst>
              <a:gd name="connsiteX0" fmla="*/ 0 w 109495"/>
              <a:gd name="connsiteY0" fmla="*/ 168184 h 2035302"/>
              <a:gd name="connsiteX1" fmla="*/ 109495 w 109495"/>
              <a:gd name="connsiteY1" fmla="*/ 0 h 2035302"/>
              <a:gd name="connsiteX2" fmla="*/ 109495 w 109495"/>
              <a:gd name="connsiteY2" fmla="*/ 2035302 h 2035302"/>
              <a:gd name="connsiteX3" fmla="*/ 0 w 109495"/>
              <a:gd name="connsiteY3" fmla="*/ 1964016 h 2035302"/>
            </a:gdLst>
            <a:ahLst/>
            <a:cxnLst/>
            <a:rect l="l" t="t" r="r" b="b"/>
            <a:pathLst>
              <a:path w="109495" h="2035302">
                <a:moveTo>
                  <a:pt x="0" y="168184"/>
                </a:moveTo>
                <a:lnTo>
                  <a:pt x="109495" y="0"/>
                </a:lnTo>
                <a:lnTo>
                  <a:pt x="109495" y="2035302"/>
                </a:lnTo>
                <a:lnTo>
                  <a:pt x="0" y="196401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68000"/>
                </a:schemeClr>
              </a:gs>
              <a:gs pos="100000">
                <a:schemeClr val="accent1">
                  <a:alpha val="0"/>
                  <a:lumMod val="98000"/>
                  <a:lumOff val="2000"/>
                </a:schemeClr>
              </a:gs>
            </a:gsLst>
            <a:lin ang="5400000" scaled="0"/>
          </a:gradFill>
          <a:ln w="6350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1163319" y="388880"/>
            <a:ext cx="7701382" cy="5962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Slide 7 –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Động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lực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chọn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đề</a:t>
            </a:r>
            <a:r>
              <a:rPr kumimoji="1" lang="en-US" altLang="zh-CN" sz="28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poppins-bold"/>
                <a:cs typeface="Times New Roman" panose="02020603050405020304" pitchFamily="18" charset="0"/>
              </a:rPr>
              <a:t>tài</a:t>
            </a:r>
            <a:endParaRPr kumimoji="1"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1467F7"/>
      </a:accent1>
      <a:accent2>
        <a:srgbClr val="0FE6F1"/>
      </a:accent2>
      <a:accent3>
        <a:srgbClr val="FFE56B"/>
      </a:accent3>
      <a:accent4>
        <a:srgbClr val="F68D7A"/>
      </a:accent4>
      <a:accent5>
        <a:srgbClr val="D6A300"/>
      </a:accent5>
      <a:accent6>
        <a:srgbClr val="A5C249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809</Words>
  <Application>Microsoft Macintosh PowerPoint</Application>
  <PresentationFormat>Widescreen</PresentationFormat>
  <Paragraphs>114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Poppins</vt:lpstr>
      <vt:lpstr>Times New Roman</vt:lpstr>
      <vt:lpstr>Times New Roman (Headings)</vt:lpstr>
      <vt:lpstr>Arial</vt:lpstr>
      <vt:lpstr>Fira Sans Black</vt:lpstr>
      <vt:lpstr>poppins-bold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Trần Huy Hoàng</cp:lastModifiedBy>
  <cp:revision>4</cp:revision>
  <dcterms:modified xsi:type="dcterms:W3CDTF">2025-11-15T18:04:36Z</dcterms:modified>
</cp:coreProperties>
</file>